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embeddedFontLst>
    <p:embeddedFont>
      <p:font typeface="Roboto Light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Open Sans Light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AC194E0-3FF3-4244-A0D6-3271F3E75FF6}">
  <a:tblStyle styleId="{2AC194E0-3FF3-4244-A0D6-3271F3E75FF6}" styleName="Table_0">
    <a:wholeTbl>
      <a:tcTxStyle b="off" i="off">
        <a:font>
          <a:latin typeface="Open Sans Light"/>
          <a:ea typeface="Open Sans Light"/>
          <a:cs typeface="Open Sans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EFEE"/>
          </a:solidFill>
        </a:fill>
      </a:tcStyle>
    </a:wholeTbl>
    <a:band1H>
      <a:tcTxStyle/>
      <a:tcStyle>
        <a:fill>
          <a:solidFill>
            <a:srgbClr val="D6DDDB"/>
          </a:solidFill>
        </a:fill>
      </a:tcStyle>
    </a:band1H>
    <a:band2H>
      <a:tcTxStyle/>
    </a:band2H>
    <a:band1V>
      <a:tcTxStyle/>
      <a:tcStyle>
        <a:fill>
          <a:solidFill>
            <a:srgbClr val="D6DDDB"/>
          </a:solidFill>
        </a:fill>
      </a:tcStyle>
    </a:band1V>
    <a:band2V>
      <a:tcTxStyle/>
    </a:band2V>
    <a:lastCol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BD100919-2132-4F70-A390-EAD6AFA44B7E}" styleName="Table_1">
    <a:wholeTbl>
      <a:tcTxStyle b="off" i="off">
        <a:font>
          <a:latin typeface="Open Sans Light"/>
          <a:ea typeface="Open Sans Light"/>
          <a:cs typeface="Open Sans Light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2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Light-italic.fntdata"/><Relationship Id="rId61" Type="http://schemas.openxmlformats.org/officeDocument/2006/relationships/font" Target="fonts/OpenSansLight-bold.fntdata"/><Relationship Id="rId20" Type="http://schemas.openxmlformats.org/officeDocument/2006/relationships/slide" Target="slides/slide15.xml"/><Relationship Id="rId64" Type="http://schemas.openxmlformats.org/officeDocument/2006/relationships/font" Target="fonts/OpenSans-regular.fntdata"/><Relationship Id="rId63" Type="http://schemas.openxmlformats.org/officeDocument/2006/relationships/font" Target="fonts/OpenSansLight-boldItalic.fntdata"/><Relationship Id="rId22" Type="http://schemas.openxmlformats.org/officeDocument/2006/relationships/slide" Target="slides/slide17.xml"/><Relationship Id="rId66" Type="http://schemas.openxmlformats.org/officeDocument/2006/relationships/font" Target="fonts/OpenSans-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OpenSans-boldItalic.fntdata"/><Relationship Id="rId60" Type="http://schemas.openxmlformats.org/officeDocument/2006/relationships/font" Target="fonts/OpenSansLigh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Shape 8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Ansatz für die Depth Prediction basiert auf einem Paper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of the Art im Vergleich zu anderen Netzarchitekturen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Eingabe des Netzes ist ein 304x228-Bild, Ausgabe ein Bild, das ungefähr halb so groß ist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 Ansatz selbst basiert auf ResNet50 und erweitert diese Netzarchitektur,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 zwar um ganz spezielle Deconvolution-Blöcke, sog. „Up-Convolutions“, die insb. die Geschwindigkeit des Netzes erhöhen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Shape 8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Die Architektur dieses Netzes war verfügbar in TensorFlow, leider nicht die Trainingsroutine,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 die Evaluationsroutine war in Matlab verfügbar, und damit eingeschränkt nutzbar.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 haben die Architektur leicht angepasst, sodass diese gleichgroße Bilder ausgibt, in unserem Fall ist Eingabe und Ausgabe 300x300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Dann haben wir einen TensorFlow-Data-Loader geschrieben, der die  KITTI- und GTA-Daten lädt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 Trainingsroutinen, sowie die Evaluationsroutinen,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Letztlich zwei Trainings ausgeführt: Auf KITTI und GTA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Shape 8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Jetzt einige Ergebnisse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 haben das FCRN auf KITTI trainiert und auf den KITTI-Testdatensatz angewandt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Links: KITTI-Bild, mitte: Lidar-Tiefendaten, und rechts die Vorhersage.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man sieht, ist, dass die Objekte aus dem Originalbild durchaus als Silhouetten in der Vorhersage erscheinen</a:t>
            </a:r>
            <a:endParaRPr/>
          </a:p>
          <a:p>
            <a:pPr indent="-285750" lvl="1" marL="89533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Sowohl der Fahrradfahrer, das Auto, und im oberen Bild die Ampel, und das Plakat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Auch sieht man einen Tiefenverlauf entlang des Straßenverlaufs</a:t>
            </a:r>
            <a:endParaRPr/>
          </a:p>
        </p:txBody>
      </p:sp>
      <p:sp>
        <p:nvSpPr>
          <p:cNvPr id="908" name="Shape 9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Dann hatten wir noch ein Modell auf GTA trainiert, und hier mal auf den GTA-Testdatensatz angewandt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der Mitte sind die perfekten Tiefenbilder, die aus dem Spiel generiert wurden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 meisten Objekte wurden hier erkannt, selbst die weiter entfernten Autos, oder die relativ dünne Ampel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Oder die Palme im unteren Bild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Shape 9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Interessanter ist jetzt die Inferenz vom GTA-trainierten Modell auf KITTI-Daten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hier vor allem auffällig ist, ist dass die näheren Objekte durchaus erkannt werden, die entfernteren Objekte aber nicht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Shape 9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Shape 9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Shape 9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Basiert auf VGG16 und erweitert diesen um weitere Layer, welche die Feature Maps schrumpfen, auf den einzelnen Feature Maps wird mit Hilfe von Convlutions eine Klassifizierung ausgeführt.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Grundsätzlich ist die Idee: Es gibt zwei Teile im Netzwerk: Einer erzeugt Region Proposals verschiedener Größe, ein anderer klassifiziert.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Erzeugt sehr viele überlappende Detections, daher folgt ein Non-Maximum-Suppresion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Shape 9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Auf die einzelnen Zellen der Feature Maps legt man gewisse Default-Boxen,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 dann jeweils mit der Ground-Truth verglichen, man berechnet den IoU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 kann mit Hilfe dieser Kennzahl nun einen Pool aus negativen und positven Beispiel aufbauen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Zum Training nimmt man nun alle positiven Beispiele und die negativen Beispiele mit dem höchsten Loss, sodass kein Class Imbalance entsteht.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Shape 9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Shape 10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Bisher: Ein Training auf RGBD der GTA-Daten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Trainings-Loss konvergiert mit Tiefendaten schneller. Was wir allerdings noch nicht beantworten können, ist ob die Ergebnisse auch besser sind.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 obigen Bild sieht man ein Beispiel, indem das auf GTA-trainierte Modell auf KITTI angewandt wurde,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 werden alle Autos erkannt, auch wenn relativ weit entfernt sind, mit relativ engen Bounding-Boxen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Allerdings gibt es sehr viele False Positives, was man hier an der Leitplanke ganz gut sieht.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Shape 10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Shape 10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Shape 1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Shape 1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Shape 1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Shape 12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Shape 12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Shape 71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Shape 12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Shape 1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Shape 13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Shape 13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Shape 1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Shape 13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Shape 13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Shape 13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Shape 1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Shape 13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Shape 72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Shape 13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hape 1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Shape 14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Shape 14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Shape 14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Shape 1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Shape 14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Shape 15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Shape 15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Shape 7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Shape 8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  <a:defRPr b="0" i="0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914400" y="121920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6197600" y="121920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914400" y="1219200"/>
            <a:ext cx="5082117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914400" y="1560285"/>
            <a:ext cx="5082117" cy="4565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6193369" y="1219200"/>
            <a:ext cx="5084232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6193369" y="1560285"/>
            <a:ext cx="5084232" cy="4565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mparison Subtitle">
  <p:cSld name="1_Comparison Sub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914400" y="1462284"/>
            <a:ext cx="5082117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914400" y="1803370"/>
            <a:ext cx="5082117" cy="4368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3" type="body"/>
          </p:nvPr>
        </p:nvSpPr>
        <p:spPr>
          <a:xfrm>
            <a:off x="6193369" y="1462284"/>
            <a:ext cx="5084232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4" type="body"/>
          </p:nvPr>
        </p:nvSpPr>
        <p:spPr>
          <a:xfrm>
            <a:off x="6193369" y="1803370"/>
            <a:ext cx="5084232" cy="4368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ubtitle Only">
  <p:cSld name="1_Title Sub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tterly 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Grid" showMasterSp="0">
  <p:cSld name="Eight Grid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pic"/>
          </p:nvPr>
        </p:nvSpPr>
        <p:spPr>
          <a:xfrm>
            <a:off x="0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7" name="Shape 77"/>
          <p:cNvSpPr/>
          <p:nvPr>
            <p:ph idx="3" type="pic"/>
          </p:nvPr>
        </p:nvSpPr>
        <p:spPr>
          <a:xfrm>
            <a:off x="3049016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8" name="Shape 78"/>
          <p:cNvSpPr/>
          <p:nvPr>
            <p:ph idx="4" type="pic"/>
          </p:nvPr>
        </p:nvSpPr>
        <p:spPr>
          <a:xfrm>
            <a:off x="6098032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9" name="Shape 79"/>
          <p:cNvSpPr/>
          <p:nvPr>
            <p:ph idx="5" type="pic"/>
          </p:nvPr>
        </p:nvSpPr>
        <p:spPr>
          <a:xfrm>
            <a:off x="9147048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0" name="Shape 80"/>
          <p:cNvSpPr/>
          <p:nvPr>
            <p:ph idx="6" type="pic"/>
          </p:nvPr>
        </p:nvSpPr>
        <p:spPr>
          <a:xfrm>
            <a:off x="0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Shape 81"/>
          <p:cNvSpPr/>
          <p:nvPr>
            <p:ph idx="7" type="pic"/>
          </p:nvPr>
        </p:nvSpPr>
        <p:spPr>
          <a:xfrm>
            <a:off x="3049016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2" name="Shape 82"/>
          <p:cNvSpPr/>
          <p:nvPr>
            <p:ph idx="8" type="pic"/>
          </p:nvPr>
        </p:nvSpPr>
        <p:spPr>
          <a:xfrm>
            <a:off x="6098032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3" name="Shape 83"/>
          <p:cNvSpPr/>
          <p:nvPr>
            <p:ph idx="9" type="pic"/>
          </p:nvPr>
        </p:nvSpPr>
        <p:spPr>
          <a:xfrm>
            <a:off x="9147048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fteen Grid" showMasterSp="0">
  <p:cSld name="Fifteen Grid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pic"/>
          </p:nvPr>
        </p:nvSpPr>
        <p:spPr>
          <a:xfrm>
            <a:off x="0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6" name="Shape 86"/>
          <p:cNvSpPr/>
          <p:nvPr>
            <p:ph idx="3" type="pic"/>
          </p:nvPr>
        </p:nvSpPr>
        <p:spPr>
          <a:xfrm>
            <a:off x="2437638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7" name="Shape 87"/>
          <p:cNvSpPr/>
          <p:nvPr>
            <p:ph idx="4" type="pic"/>
          </p:nvPr>
        </p:nvSpPr>
        <p:spPr>
          <a:xfrm>
            <a:off x="4875276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8" name="Shape 88"/>
          <p:cNvSpPr/>
          <p:nvPr>
            <p:ph idx="5" type="pic"/>
          </p:nvPr>
        </p:nvSpPr>
        <p:spPr>
          <a:xfrm>
            <a:off x="7312914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9" name="Shape 89"/>
          <p:cNvSpPr/>
          <p:nvPr>
            <p:ph idx="6" type="pic"/>
          </p:nvPr>
        </p:nvSpPr>
        <p:spPr>
          <a:xfrm>
            <a:off x="9750552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0" name="Shape 90"/>
          <p:cNvSpPr/>
          <p:nvPr>
            <p:ph idx="7" type="pic"/>
          </p:nvPr>
        </p:nvSpPr>
        <p:spPr>
          <a:xfrm>
            <a:off x="0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Shape 91"/>
          <p:cNvSpPr/>
          <p:nvPr>
            <p:ph idx="8" type="pic"/>
          </p:nvPr>
        </p:nvSpPr>
        <p:spPr>
          <a:xfrm>
            <a:off x="2437638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2" name="Shape 92"/>
          <p:cNvSpPr/>
          <p:nvPr>
            <p:ph idx="9" type="pic"/>
          </p:nvPr>
        </p:nvSpPr>
        <p:spPr>
          <a:xfrm>
            <a:off x="4875276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3" name="Shape 93"/>
          <p:cNvSpPr/>
          <p:nvPr>
            <p:ph idx="13" type="pic"/>
          </p:nvPr>
        </p:nvSpPr>
        <p:spPr>
          <a:xfrm>
            <a:off x="7312914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4" name="Shape 94"/>
          <p:cNvSpPr/>
          <p:nvPr>
            <p:ph idx="14" type="pic"/>
          </p:nvPr>
        </p:nvSpPr>
        <p:spPr>
          <a:xfrm>
            <a:off x="9750552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5" name="Shape 95"/>
          <p:cNvSpPr/>
          <p:nvPr>
            <p:ph idx="15" type="pic"/>
          </p:nvPr>
        </p:nvSpPr>
        <p:spPr>
          <a:xfrm>
            <a:off x="0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Shape 96"/>
          <p:cNvSpPr/>
          <p:nvPr>
            <p:ph idx="16" type="pic"/>
          </p:nvPr>
        </p:nvSpPr>
        <p:spPr>
          <a:xfrm>
            <a:off x="2437638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7" name="Shape 97"/>
          <p:cNvSpPr/>
          <p:nvPr>
            <p:ph idx="17" type="pic"/>
          </p:nvPr>
        </p:nvSpPr>
        <p:spPr>
          <a:xfrm>
            <a:off x="4875276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8" name="Shape 98"/>
          <p:cNvSpPr/>
          <p:nvPr>
            <p:ph idx="18" type="pic"/>
          </p:nvPr>
        </p:nvSpPr>
        <p:spPr>
          <a:xfrm>
            <a:off x="7312914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9" name="Shape 99"/>
          <p:cNvSpPr/>
          <p:nvPr>
            <p:ph idx="19" type="pic"/>
          </p:nvPr>
        </p:nvSpPr>
        <p:spPr>
          <a:xfrm>
            <a:off x="9750552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 Grid" showMasterSp="0">
  <p:cSld name="24 Gri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0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2" name="Shape 102"/>
          <p:cNvSpPr/>
          <p:nvPr>
            <p:ph idx="3" type="pic"/>
          </p:nvPr>
        </p:nvSpPr>
        <p:spPr>
          <a:xfrm>
            <a:off x="2028749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3" name="Shape 103"/>
          <p:cNvSpPr/>
          <p:nvPr>
            <p:ph idx="4" type="pic"/>
          </p:nvPr>
        </p:nvSpPr>
        <p:spPr>
          <a:xfrm>
            <a:off x="4057498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4" name="Shape 104"/>
          <p:cNvSpPr/>
          <p:nvPr>
            <p:ph idx="5" type="pic"/>
          </p:nvPr>
        </p:nvSpPr>
        <p:spPr>
          <a:xfrm>
            <a:off x="6086247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5" name="Shape 105"/>
          <p:cNvSpPr/>
          <p:nvPr>
            <p:ph idx="6" type="pic"/>
          </p:nvPr>
        </p:nvSpPr>
        <p:spPr>
          <a:xfrm>
            <a:off x="10143744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6" name="Shape 106"/>
          <p:cNvSpPr/>
          <p:nvPr>
            <p:ph idx="7" type="pic"/>
          </p:nvPr>
        </p:nvSpPr>
        <p:spPr>
          <a:xfrm>
            <a:off x="8114996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7" name="Shape 107"/>
          <p:cNvSpPr/>
          <p:nvPr>
            <p:ph idx="8" type="pic"/>
          </p:nvPr>
        </p:nvSpPr>
        <p:spPr>
          <a:xfrm>
            <a:off x="0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8" name="Shape 108"/>
          <p:cNvSpPr/>
          <p:nvPr>
            <p:ph idx="9" type="pic"/>
          </p:nvPr>
        </p:nvSpPr>
        <p:spPr>
          <a:xfrm>
            <a:off x="2028749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9" name="Shape 109"/>
          <p:cNvSpPr/>
          <p:nvPr>
            <p:ph idx="13" type="pic"/>
          </p:nvPr>
        </p:nvSpPr>
        <p:spPr>
          <a:xfrm>
            <a:off x="4057498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0" name="Shape 110"/>
          <p:cNvSpPr/>
          <p:nvPr>
            <p:ph idx="14" type="pic"/>
          </p:nvPr>
        </p:nvSpPr>
        <p:spPr>
          <a:xfrm>
            <a:off x="6086247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1" name="Shape 111"/>
          <p:cNvSpPr/>
          <p:nvPr>
            <p:ph idx="15" type="pic"/>
          </p:nvPr>
        </p:nvSpPr>
        <p:spPr>
          <a:xfrm>
            <a:off x="10143744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2" name="Shape 112"/>
          <p:cNvSpPr/>
          <p:nvPr>
            <p:ph idx="16" type="pic"/>
          </p:nvPr>
        </p:nvSpPr>
        <p:spPr>
          <a:xfrm>
            <a:off x="8114996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3" name="Shape 113"/>
          <p:cNvSpPr/>
          <p:nvPr>
            <p:ph idx="17" type="pic"/>
          </p:nvPr>
        </p:nvSpPr>
        <p:spPr>
          <a:xfrm>
            <a:off x="0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4" name="Shape 114"/>
          <p:cNvSpPr/>
          <p:nvPr>
            <p:ph idx="18" type="pic"/>
          </p:nvPr>
        </p:nvSpPr>
        <p:spPr>
          <a:xfrm>
            <a:off x="2028749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5" name="Shape 115"/>
          <p:cNvSpPr/>
          <p:nvPr>
            <p:ph idx="19" type="pic"/>
          </p:nvPr>
        </p:nvSpPr>
        <p:spPr>
          <a:xfrm>
            <a:off x="4057498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6" name="Shape 116"/>
          <p:cNvSpPr/>
          <p:nvPr>
            <p:ph idx="20" type="pic"/>
          </p:nvPr>
        </p:nvSpPr>
        <p:spPr>
          <a:xfrm>
            <a:off x="6086247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7" name="Shape 117"/>
          <p:cNvSpPr/>
          <p:nvPr>
            <p:ph idx="21" type="pic"/>
          </p:nvPr>
        </p:nvSpPr>
        <p:spPr>
          <a:xfrm>
            <a:off x="10143744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8" name="Shape 118"/>
          <p:cNvSpPr/>
          <p:nvPr>
            <p:ph idx="22" type="pic"/>
          </p:nvPr>
        </p:nvSpPr>
        <p:spPr>
          <a:xfrm>
            <a:off x="8114996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9" name="Shape 119"/>
          <p:cNvSpPr/>
          <p:nvPr>
            <p:ph idx="23" type="pic"/>
          </p:nvPr>
        </p:nvSpPr>
        <p:spPr>
          <a:xfrm>
            <a:off x="0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0" name="Shape 120"/>
          <p:cNvSpPr/>
          <p:nvPr>
            <p:ph idx="24" type="pic"/>
          </p:nvPr>
        </p:nvSpPr>
        <p:spPr>
          <a:xfrm>
            <a:off x="2028749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1" name="Shape 121"/>
          <p:cNvSpPr/>
          <p:nvPr>
            <p:ph idx="25" type="pic"/>
          </p:nvPr>
        </p:nvSpPr>
        <p:spPr>
          <a:xfrm>
            <a:off x="4057498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2" name="Shape 122"/>
          <p:cNvSpPr/>
          <p:nvPr>
            <p:ph idx="26" type="pic"/>
          </p:nvPr>
        </p:nvSpPr>
        <p:spPr>
          <a:xfrm>
            <a:off x="6086247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3" name="Shape 123"/>
          <p:cNvSpPr/>
          <p:nvPr>
            <p:ph idx="27" type="pic"/>
          </p:nvPr>
        </p:nvSpPr>
        <p:spPr>
          <a:xfrm>
            <a:off x="10143744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4" name="Shape 124"/>
          <p:cNvSpPr/>
          <p:nvPr>
            <p:ph idx="28" type="pic"/>
          </p:nvPr>
        </p:nvSpPr>
        <p:spPr>
          <a:xfrm>
            <a:off x="8114996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Image Text ">
  <p:cSld name="Four Image Text 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Shape 127"/>
          <p:cNvSpPr/>
          <p:nvPr>
            <p:ph idx="2" type="pic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8" name="Shape 128"/>
          <p:cNvSpPr/>
          <p:nvPr>
            <p:ph idx="3" type="pic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9" name="Shape 129"/>
          <p:cNvSpPr/>
          <p:nvPr>
            <p:ph idx="4" type="pic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0" name="Shape 130"/>
          <p:cNvSpPr/>
          <p:nvPr>
            <p:ph idx="5" type="pic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6" type="body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7" type="body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8" type="body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Slide Nr.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Image Text Subtitle">
  <p:cSld name="Four Image Text Sub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Shape 137"/>
          <p:cNvSpPr/>
          <p:nvPr>
            <p:ph idx="2" type="pic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8" name="Shape 138"/>
          <p:cNvSpPr/>
          <p:nvPr>
            <p:ph idx="3" type="pic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9" name="Shape 139"/>
          <p:cNvSpPr/>
          <p:nvPr>
            <p:ph idx="4" type="pic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0" name="Shape 140"/>
          <p:cNvSpPr/>
          <p:nvPr>
            <p:ph idx="5" type="pic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6" type="body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7" type="body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8" type="body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Image Text ">
  <p:cSld name="Three Image Text 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Shape 148"/>
          <p:cNvSpPr/>
          <p:nvPr>
            <p:ph idx="2" type="pic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9" name="Shape 149"/>
          <p:cNvSpPr/>
          <p:nvPr>
            <p:ph idx="3" type="pic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0" name="Shape 150"/>
          <p:cNvSpPr/>
          <p:nvPr>
            <p:ph idx="4" type="pic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5" type="body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6" type="body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Image Text Subtitle">
  <p:cSld name="Three Image Text Subtit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6" name="Shape 156"/>
          <p:cNvSpPr/>
          <p:nvPr>
            <p:ph idx="2" type="pic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7" name="Shape 157"/>
          <p:cNvSpPr/>
          <p:nvPr>
            <p:ph idx="3" type="pic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8" name="Shape 158"/>
          <p:cNvSpPr/>
          <p:nvPr>
            <p:ph idx="4" type="pic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5" type="body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6" type="body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Image Text ">
  <p:cSld name="Two Image Text 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5" name="Shape 165"/>
          <p:cNvSpPr/>
          <p:nvPr>
            <p:ph idx="2" type="pic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6" name="Shape 166"/>
          <p:cNvSpPr/>
          <p:nvPr>
            <p:ph idx="3" type="pic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4" type="body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Image Text Subtitle">
  <p:cSld name="Two Image Text Subtitl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Shape 171"/>
          <p:cNvSpPr/>
          <p:nvPr>
            <p:ph idx="2" type="pic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2" name="Shape 172"/>
          <p:cNvSpPr/>
          <p:nvPr>
            <p:ph idx="3" type="pic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4" type="body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Tall Text">
  <p:cSld name="Four Tall 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Shape 178"/>
          <p:cNvSpPr/>
          <p:nvPr>
            <p:ph idx="2" type="pic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9" name="Shape 179"/>
          <p:cNvSpPr/>
          <p:nvPr>
            <p:ph idx="3" type="pic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0" name="Shape 180"/>
          <p:cNvSpPr/>
          <p:nvPr>
            <p:ph idx="4" type="pic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1" name="Shape 181"/>
          <p:cNvSpPr/>
          <p:nvPr>
            <p:ph idx="5" type="pic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6" type="body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7" type="body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8" type="body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Tall Text Subtitle">
  <p:cSld name="Four Tall Text Subtitl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Shape 188"/>
          <p:cNvSpPr/>
          <p:nvPr>
            <p:ph idx="2" type="pic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9" name="Shape 189"/>
          <p:cNvSpPr/>
          <p:nvPr>
            <p:ph idx="3" type="pic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0" name="Shape 190"/>
          <p:cNvSpPr/>
          <p:nvPr>
            <p:ph idx="4" type="pic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1" name="Shape 191"/>
          <p:cNvSpPr/>
          <p:nvPr>
            <p:ph idx="5" type="pic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6" type="body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7" type="body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8" type="body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Tall Text">
  <p:cSld name="Three Tall 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9" name="Shape 199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0" name="Shape 200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1" name="Shape 201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5" type="body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6" type="body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Tall Text Subtitle">
  <p:cSld name="Three Tall Text Subtitl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" name="Shape 207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8" name="Shape 208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9" name="Shape 209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5" type="body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6" type="body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Tall Text">
  <p:cSld name="Two Tall 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Shape 216"/>
          <p:cNvSpPr/>
          <p:nvPr>
            <p:ph idx="2" type="pic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7" name="Shape 217"/>
          <p:cNvSpPr/>
          <p:nvPr>
            <p:ph idx="3" type="pic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4" type="body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4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Tall Text Subtitle">
  <p:cSld name="Two Tall Text Subtitl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Shape 222"/>
          <p:cNvSpPr/>
          <p:nvPr>
            <p:ph idx="2" type="pic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3" name="Shape 223"/>
          <p:cNvSpPr/>
          <p:nvPr>
            <p:ph idx="3" type="pic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4" type="body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Grid Text">
  <p:cSld name="Eight Grid 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9" name="Shape 229"/>
          <p:cNvSpPr/>
          <p:nvPr>
            <p:ph idx="2" type="pic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0" name="Shape 230"/>
          <p:cNvSpPr/>
          <p:nvPr>
            <p:ph idx="3" type="pic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1" name="Shape 231"/>
          <p:cNvSpPr/>
          <p:nvPr>
            <p:ph idx="4" type="pic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2" name="Shape 232"/>
          <p:cNvSpPr/>
          <p:nvPr>
            <p:ph idx="5" type="pic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6" type="body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7" type="body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8" type="body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7" name="Shape 237"/>
          <p:cNvSpPr/>
          <p:nvPr>
            <p:ph idx="9" type="pic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8" name="Shape 238"/>
          <p:cNvSpPr/>
          <p:nvPr>
            <p:ph idx="13" type="pic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9" name="Shape 239"/>
          <p:cNvSpPr/>
          <p:nvPr>
            <p:ph idx="14" type="pic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0" name="Shape 240"/>
          <p:cNvSpPr/>
          <p:nvPr>
            <p:ph idx="15" type="pic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Grid Text Subtitle">
  <p:cSld name="Eight Grid Text Subtitle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3" name="Shape 243"/>
          <p:cNvSpPr/>
          <p:nvPr>
            <p:ph idx="2" type="pic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4" name="Shape 244"/>
          <p:cNvSpPr/>
          <p:nvPr>
            <p:ph idx="3" type="pic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5" name="Shape 245"/>
          <p:cNvSpPr/>
          <p:nvPr>
            <p:ph idx="4" type="pic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6" name="Shape 246"/>
          <p:cNvSpPr/>
          <p:nvPr>
            <p:ph idx="5" type="pic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6" type="body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7" type="body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8" type="body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1" name="Shape 251"/>
          <p:cNvSpPr/>
          <p:nvPr>
            <p:ph idx="9" type="pic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2" name="Shape 252"/>
          <p:cNvSpPr/>
          <p:nvPr>
            <p:ph idx="13" type="pic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3" name="Shape 253"/>
          <p:cNvSpPr/>
          <p:nvPr>
            <p:ph idx="14" type="pic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4" name="Shape 254"/>
          <p:cNvSpPr/>
          <p:nvPr>
            <p:ph idx="15" type="pic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16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Grid Text">
  <p:cSld name="Six Grid 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8" name="Shape 258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9" name="Shape 259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0" name="Shape 260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5" type="body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6" type="body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4" name="Shape 264"/>
          <p:cNvSpPr/>
          <p:nvPr>
            <p:ph idx="7" type="pic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5" name="Shape 265"/>
          <p:cNvSpPr/>
          <p:nvPr>
            <p:ph idx="8" type="pic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6" name="Shape 266"/>
          <p:cNvSpPr/>
          <p:nvPr>
            <p:ph idx="9" type="pic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Grid Text Subtitle">
  <p:cSld name="Six Grid Text Subtitle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9" name="Shape 269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0" name="Shape 270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1" name="Shape 271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5" type="body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6" type="body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5" name="Shape 275"/>
          <p:cNvSpPr/>
          <p:nvPr>
            <p:ph idx="7" type="pic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6" name="Shape 276"/>
          <p:cNvSpPr/>
          <p:nvPr>
            <p:ph idx="8" type="pic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7" name="Shape 277"/>
          <p:cNvSpPr/>
          <p:nvPr>
            <p:ph idx="9" type="pic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3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Grid Text">
  <p:cSld name="Four Grid 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1" name="Shape 281"/>
          <p:cNvSpPr/>
          <p:nvPr>
            <p:ph idx="2" type="pic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2" name="Shape 282"/>
          <p:cNvSpPr/>
          <p:nvPr>
            <p:ph idx="3" type="pic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4" type="body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5" name="Shape 285"/>
          <p:cNvSpPr/>
          <p:nvPr>
            <p:ph idx="5" type="pic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6" name="Shape 286"/>
          <p:cNvSpPr/>
          <p:nvPr>
            <p:ph idx="6" type="pic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Grid Text Subtitle">
  <p:cSld name="Four Grid Text Subtitl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9" name="Shape 289"/>
          <p:cNvSpPr/>
          <p:nvPr>
            <p:ph idx="2" type="pic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0" name="Shape 290"/>
          <p:cNvSpPr/>
          <p:nvPr>
            <p:ph idx="3" type="pic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2" name="Shape 292"/>
          <p:cNvSpPr txBox="1"/>
          <p:nvPr>
            <p:ph idx="4" type="body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3" name="Shape 293"/>
          <p:cNvSpPr/>
          <p:nvPr>
            <p:ph idx="5" type="pic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4" name="Shape 294"/>
          <p:cNvSpPr/>
          <p:nvPr>
            <p:ph idx="6" type="pic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Bar">
  <p:cSld name="Four Bar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8" name="Shape 298"/>
          <p:cNvSpPr/>
          <p:nvPr>
            <p:ph idx="2" type="pic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9" name="Shape 299"/>
          <p:cNvSpPr/>
          <p:nvPr>
            <p:ph idx="3" type="pic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0" name="Shape 300"/>
          <p:cNvSpPr/>
          <p:nvPr>
            <p:ph idx="4" type="pic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1" name="Shape 301"/>
          <p:cNvSpPr/>
          <p:nvPr>
            <p:ph idx="5" type="pic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6" type="body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7" type="body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8" type="body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Bar Subtitle">
  <p:cSld name="Four Bar Subtitl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8" name="Shape 308"/>
          <p:cNvSpPr/>
          <p:nvPr>
            <p:ph idx="2" type="pic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9" name="Shape 309"/>
          <p:cNvSpPr/>
          <p:nvPr>
            <p:ph idx="3" type="pic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0" name="Shape 310"/>
          <p:cNvSpPr/>
          <p:nvPr>
            <p:ph idx="4" type="pic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1" name="Shape 311"/>
          <p:cNvSpPr/>
          <p:nvPr>
            <p:ph idx="5" type="pic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3" name="Shape 313"/>
          <p:cNvSpPr txBox="1"/>
          <p:nvPr>
            <p:ph idx="6" type="body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7" type="body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8" type="body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6" name="Shape 316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">
  <p:cSld name="Three Bar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9" name="Shape 319"/>
          <p:cNvSpPr/>
          <p:nvPr>
            <p:ph idx="2" type="pic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0" name="Shape 320"/>
          <p:cNvSpPr/>
          <p:nvPr>
            <p:ph idx="3" type="pic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1" name="Shape 321"/>
          <p:cNvSpPr/>
          <p:nvPr>
            <p:ph idx="4" type="pic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5" type="body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6" type="body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ubtitle and Content">
  <p:cSld name="1_Title Sub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5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 Subtitle">
  <p:cSld name="Three Bar Subtitl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7" name="Shape 327"/>
          <p:cNvSpPr/>
          <p:nvPr>
            <p:ph idx="2" type="pic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8" name="Shape 328"/>
          <p:cNvSpPr/>
          <p:nvPr>
            <p:ph idx="3" type="pic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9" name="Shape 329"/>
          <p:cNvSpPr/>
          <p:nvPr>
            <p:ph idx="4" type="pic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5" type="body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6" type="body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3" name="Shape 333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Bar Subtitle">
  <p:cSld name="2 Bar Subtitle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6" name="Shape 336"/>
          <p:cNvSpPr/>
          <p:nvPr>
            <p:ph idx="2" type="pic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7" name="Shape 337"/>
          <p:cNvSpPr/>
          <p:nvPr>
            <p:ph idx="3" type="pic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9" name="Shape 339"/>
          <p:cNvSpPr txBox="1"/>
          <p:nvPr>
            <p:ph idx="4" type="body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0" name="Shape 340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Bar">
  <p:cSld name="Two Bar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3" name="Shape 343"/>
          <p:cNvSpPr/>
          <p:nvPr>
            <p:ph idx="2" type="pic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4" name="Shape 344"/>
          <p:cNvSpPr/>
          <p:nvPr>
            <p:ph idx="3" type="pic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6" name="Shape 346"/>
          <p:cNvSpPr txBox="1"/>
          <p:nvPr>
            <p:ph idx="4" type="body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Bar Text">
  <p:cSld name="4 Bar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9" name="Shape 349"/>
          <p:cNvSpPr/>
          <p:nvPr>
            <p:ph idx="2" type="pic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0" name="Shape 350"/>
          <p:cNvSpPr/>
          <p:nvPr>
            <p:ph idx="3" type="pic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1" name="Shape 351"/>
          <p:cNvSpPr/>
          <p:nvPr>
            <p:ph idx="4" type="pic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2" name="Shape 352"/>
          <p:cNvSpPr/>
          <p:nvPr>
            <p:ph idx="5" type="pic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6" type="body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5" name="Shape 355"/>
          <p:cNvSpPr txBox="1"/>
          <p:nvPr>
            <p:ph idx="7" type="body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6" name="Shape 356"/>
          <p:cNvSpPr txBox="1"/>
          <p:nvPr>
            <p:ph idx="8" type="body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7" name="Shape 357"/>
          <p:cNvSpPr txBox="1"/>
          <p:nvPr>
            <p:ph idx="9" type="body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8" name="Shape 358"/>
          <p:cNvSpPr txBox="1"/>
          <p:nvPr>
            <p:ph idx="13" type="body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9" name="Shape 359"/>
          <p:cNvSpPr txBox="1"/>
          <p:nvPr>
            <p:ph idx="14" type="body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0" name="Shape 360"/>
          <p:cNvSpPr txBox="1"/>
          <p:nvPr>
            <p:ph idx="15" type="body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Bar Text Subtitle">
  <p:cSld name="4 Bar Text Subtitle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3" name="Shape 363"/>
          <p:cNvSpPr/>
          <p:nvPr>
            <p:ph idx="2" type="pic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4" name="Shape 364"/>
          <p:cNvSpPr/>
          <p:nvPr>
            <p:ph idx="3" type="pic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5" name="Shape 365"/>
          <p:cNvSpPr/>
          <p:nvPr>
            <p:ph idx="4" type="pic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6" name="Shape 366"/>
          <p:cNvSpPr/>
          <p:nvPr>
            <p:ph idx="5" type="pic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8" name="Shape 368"/>
          <p:cNvSpPr txBox="1"/>
          <p:nvPr>
            <p:ph idx="6" type="body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9" name="Shape 369"/>
          <p:cNvSpPr txBox="1"/>
          <p:nvPr>
            <p:ph idx="7" type="body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0" name="Shape 370"/>
          <p:cNvSpPr txBox="1"/>
          <p:nvPr>
            <p:ph idx="8" type="body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1" name="Shape 371"/>
          <p:cNvSpPr txBox="1"/>
          <p:nvPr>
            <p:ph idx="9" type="body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2" name="Shape 372"/>
          <p:cNvSpPr txBox="1"/>
          <p:nvPr>
            <p:ph idx="13" type="body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3" name="Shape 373"/>
          <p:cNvSpPr txBox="1"/>
          <p:nvPr>
            <p:ph idx="14" type="body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4" name="Shape 374"/>
          <p:cNvSpPr txBox="1"/>
          <p:nvPr>
            <p:ph idx="15" type="body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5" name="Shape 375"/>
          <p:cNvSpPr txBox="1"/>
          <p:nvPr>
            <p:ph idx="16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 Text Subtitle">
  <p:cSld name="Three Bar Text Subtitle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8" name="Shape 378"/>
          <p:cNvSpPr/>
          <p:nvPr>
            <p:ph idx="2" type="pic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9" name="Shape 379"/>
          <p:cNvSpPr/>
          <p:nvPr>
            <p:ph idx="3" type="pic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0" name="Shape 380"/>
          <p:cNvSpPr/>
          <p:nvPr>
            <p:ph idx="4" type="pic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2" name="Shape 382"/>
          <p:cNvSpPr txBox="1"/>
          <p:nvPr>
            <p:ph idx="5" type="body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3" name="Shape 383"/>
          <p:cNvSpPr txBox="1"/>
          <p:nvPr>
            <p:ph idx="6" type="body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4" name="Shape 384"/>
          <p:cNvSpPr txBox="1"/>
          <p:nvPr>
            <p:ph idx="7" type="body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8" type="body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6" name="Shape 386"/>
          <p:cNvSpPr txBox="1"/>
          <p:nvPr>
            <p:ph idx="9" type="body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7" name="Shape 387"/>
          <p:cNvSpPr txBox="1"/>
          <p:nvPr>
            <p:ph idx="13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 Text">
  <p:cSld name="Three Bar Tex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0" name="Shape 390"/>
          <p:cNvSpPr/>
          <p:nvPr>
            <p:ph idx="2" type="pic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1" name="Shape 391"/>
          <p:cNvSpPr/>
          <p:nvPr>
            <p:ph idx="3" type="pic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2" name="Shape 392"/>
          <p:cNvSpPr/>
          <p:nvPr>
            <p:ph idx="4" type="pic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4" name="Shape 394"/>
          <p:cNvSpPr txBox="1"/>
          <p:nvPr>
            <p:ph idx="5" type="body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5" name="Shape 395"/>
          <p:cNvSpPr txBox="1"/>
          <p:nvPr>
            <p:ph idx="6" type="body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6" name="Shape 396"/>
          <p:cNvSpPr txBox="1"/>
          <p:nvPr>
            <p:ph idx="7" type="body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7" name="Shape 397"/>
          <p:cNvSpPr txBox="1"/>
          <p:nvPr>
            <p:ph idx="8" type="body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8" name="Shape 398"/>
          <p:cNvSpPr txBox="1"/>
          <p:nvPr>
            <p:ph idx="9" type="body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Bar Text">
  <p:cSld name="Two Bar Text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1" name="Shape 401"/>
          <p:cNvSpPr/>
          <p:nvPr>
            <p:ph idx="2" type="pic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2" name="Shape 402"/>
          <p:cNvSpPr/>
          <p:nvPr>
            <p:ph idx="3" type="pic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4" name="Shape 404"/>
          <p:cNvSpPr txBox="1"/>
          <p:nvPr>
            <p:ph idx="4" type="body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5" name="Shape 405"/>
          <p:cNvSpPr txBox="1"/>
          <p:nvPr>
            <p:ph idx="5" type="body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6" name="Shape 406"/>
          <p:cNvSpPr txBox="1"/>
          <p:nvPr>
            <p:ph idx="6" type="body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Bar Text Subtitle">
  <p:cSld name="Two Bar Text Subtitle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9" name="Shape 409"/>
          <p:cNvSpPr/>
          <p:nvPr>
            <p:ph idx="2" type="pic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0" name="Shape 410"/>
          <p:cNvSpPr/>
          <p:nvPr>
            <p:ph idx="3" type="pic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2" name="Shape 412"/>
          <p:cNvSpPr txBox="1"/>
          <p:nvPr>
            <p:ph idx="4" type="body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3" name="Shape 413"/>
          <p:cNvSpPr txBox="1"/>
          <p:nvPr>
            <p:ph idx="5" type="body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4" name="Shape 414"/>
          <p:cNvSpPr txBox="1"/>
          <p:nvPr>
            <p:ph idx="6" type="body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5" name="Shape 415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team">
  <p:cSld name="12 team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8" name="Shape 418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0" name="Shape 420"/>
          <p:cNvSpPr/>
          <p:nvPr>
            <p:ph idx="3" type="pic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1" name="Shape 421"/>
          <p:cNvSpPr txBox="1"/>
          <p:nvPr>
            <p:ph idx="4" type="body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2" name="Shape 422"/>
          <p:cNvSpPr/>
          <p:nvPr>
            <p:ph idx="5" type="pic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3" name="Shape 423"/>
          <p:cNvSpPr txBox="1"/>
          <p:nvPr>
            <p:ph idx="6" type="body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4" name="Shape 424"/>
          <p:cNvSpPr/>
          <p:nvPr>
            <p:ph idx="7" type="pic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5" name="Shape 425"/>
          <p:cNvSpPr txBox="1"/>
          <p:nvPr>
            <p:ph idx="8" type="body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6" name="Shape 426"/>
          <p:cNvSpPr/>
          <p:nvPr>
            <p:ph idx="9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7" name="Shape 427"/>
          <p:cNvSpPr txBox="1"/>
          <p:nvPr>
            <p:ph idx="13" type="body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8" name="Shape 428"/>
          <p:cNvSpPr/>
          <p:nvPr>
            <p:ph idx="14" type="pic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9" name="Shape 429"/>
          <p:cNvSpPr txBox="1"/>
          <p:nvPr>
            <p:ph idx="15" type="body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0" name="Shape 430"/>
          <p:cNvSpPr/>
          <p:nvPr>
            <p:ph idx="16" type="pic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1" name="Shape 431"/>
          <p:cNvSpPr txBox="1"/>
          <p:nvPr>
            <p:ph idx="17" type="body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2" name="Shape 432"/>
          <p:cNvSpPr/>
          <p:nvPr>
            <p:ph idx="18" type="pic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3" name="Shape 433"/>
          <p:cNvSpPr txBox="1"/>
          <p:nvPr>
            <p:ph idx="19" type="body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4" name="Shape 434"/>
          <p:cNvSpPr/>
          <p:nvPr>
            <p:ph idx="20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5" name="Shape 435"/>
          <p:cNvSpPr txBox="1"/>
          <p:nvPr>
            <p:ph idx="21" type="body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6" name="Shape 436"/>
          <p:cNvSpPr/>
          <p:nvPr>
            <p:ph idx="22" type="pic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7" name="Shape 437"/>
          <p:cNvSpPr txBox="1"/>
          <p:nvPr>
            <p:ph idx="23" type="body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8" name="Shape 438"/>
          <p:cNvSpPr/>
          <p:nvPr>
            <p:ph idx="24" type="pic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9" name="Shape 439"/>
          <p:cNvSpPr txBox="1"/>
          <p:nvPr>
            <p:ph idx="25" type="body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0" name="Shape 440"/>
          <p:cNvSpPr/>
          <p:nvPr>
            <p:ph idx="26" type="pic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1" name="Shape 441"/>
          <p:cNvSpPr txBox="1"/>
          <p:nvPr>
            <p:ph idx="27" type="body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ubtitle and Content">
  <p:cSld name="2_Title Sub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5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team subtitle">
  <p:cSld name="12 team subtitle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4" name="Shape 444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6" name="Shape 446"/>
          <p:cNvSpPr/>
          <p:nvPr>
            <p:ph idx="3" type="pic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7" name="Shape 447"/>
          <p:cNvSpPr txBox="1"/>
          <p:nvPr>
            <p:ph idx="4" type="body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8" name="Shape 448"/>
          <p:cNvSpPr/>
          <p:nvPr>
            <p:ph idx="5" type="pic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9" name="Shape 449"/>
          <p:cNvSpPr txBox="1"/>
          <p:nvPr>
            <p:ph idx="6" type="body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0" name="Shape 450"/>
          <p:cNvSpPr/>
          <p:nvPr>
            <p:ph idx="7" type="pic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1" name="Shape 451"/>
          <p:cNvSpPr txBox="1"/>
          <p:nvPr>
            <p:ph idx="8" type="body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2" name="Shape 452"/>
          <p:cNvSpPr/>
          <p:nvPr>
            <p:ph idx="9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3" name="Shape 453"/>
          <p:cNvSpPr txBox="1"/>
          <p:nvPr>
            <p:ph idx="13" type="body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4" name="Shape 454"/>
          <p:cNvSpPr/>
          <p:nvPr>
            <p:ph idx="14" type="pic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5" name="Shape 455"/>
          <p:cNvSpPr txBox="1"/>
          <p:nvPr>
            <p:ph idx="15" type="body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6" name="Shape 456"/>
          <p:cNvSpPr/>
          <p:nvPr>
            <p:ph idx="16" type="pic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7" name="Shape 457"/>
          <p:cNvSpPr txBox="1"/>
          <p:nvPr>
            <p:ph idx="17" type="body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8" name="Shape 458"/>
          <p:cNvSpPr/>
          <p:nvPr>
            <p:ph idx="18" type="pic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9" name="Shape 459"/>
          <p:cNvSpPr txBox="1"/>
          <p:nvPr>
            <p:ph idx="19" type="body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0" name="Shape 460"/>
          <p:cNvSpPr/>
          <p:nvPr>
            <p:ph idx="20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1" name="Shape 461"/>
          <p:cNvSpPr txBox="1"/>
          <p:nvPr>
            <p:ph idx="21" type="body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2" name="Shape 462"/>
          <p:cNvSpPr/>
          <p:nvPr>
            <p:ph idx="22" type="pic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3" name="Shape 463"/>
          <p:cNvSpPr txBox="1"/>
          <p:nvPr>
            <p:ph idx="23" type="body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4" name="Shape 464"/>
          <p:cNvSpPr/>
          <p:nvPr>
            <p:ph idx="24" type="pic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5" name="Shape 465"/>
          <p:cNvSpPr txBox="1"/>
          <p:nvPr>
            <p:ph idx="25" type="body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6" name="Shape 466"/>
          <p:cNvSpPr/>
          <p:nvPr>
            <p:ph idx="26" type="pic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7" name="Shape 467"/>
          <p:cNvSpPr txBox="1"/>
          <p:nvPr>
            <p:ph idx="27" type="body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8" name="Shape 468"/>
          <p:cNvSpPr txBox="1"/>
          <p:nvPr>
            <p:ph idx="28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eam Subtitle">
  <p:cSld name="9 Team Subtitle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1" name="Shape 471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3" name="Shape 473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4" name="Shape 474"/>
          <p:cNvSpPr txBox="1"/>
          <p:nvPr>
            <p:ph idx="4" type="body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5" name="Shape 475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6" name="Shape 476"/>
          <p:cNvSpPr txBox="1"/>
          <p:nvPr>
            <p:ph idx="6" type="body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7" name="Shape 477"/>
          <p:cNvSpPr/>
          <p:nvPr>
            <p:ph idx="7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8" name="Shape 478"/>
          <p:cNvSpPr txBox="1"/>
          <p:nvPr>
            <p:ph idx="8" type="body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9" name="Shape 479"/>
          <p:cNvSpPr/>
          <p:nvPr>
            <p:ph idx="9" type="pic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0" name="Shape 480"/>
          <p:cNvSpPr txBox="1"/>
          <p:nvPr>
            <p:ph idx="13" type="body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1" name="Shape 481"/>
          <p:cNvSpPr/>
          <p:nvPr>
            <p:ph idx="14" type="pic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2" name="Shape 482"/>
          <p:cNvSpPr txBox="1"/>
          <p:nvPr>
            <p:ph idx="15" type="body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3" name="Shape 483"/>
          <p:cNvSpPr/>
          <p:nvPr>
            <p:ph idx="16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4" name="Shape 484"/>
          <p:cNvSpPr txBox="1"/>
          <p:nvPr>
            <p:ph idx="17" type="body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5" name="Shape 485"/>
          <p:cNvSpPr/>
          <p:nvPr>
            <p:ph idx="18" type="pic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6" name="Shape 486"/>
          <p:cNvSpPr txBox="1"/>
          <p:nvPr>
            <p:ph idx="19" type="body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7" name="Shape 487"/>
          <p:cNvSpPr/>
          <p:nvPr>
            <p:ph idx="20" type="pic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8" name="Shape 488"/>
          <p:cNvSpPr txBox="1"/>
          <p:nvPr>
            <p:ph idx="21" type="body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9" name="Shape 489"/>
          <p:cNvSpPr txBox="1"/>
          <p:nvPr>
            <p:ph idx="2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eam ">
  <p:cSld name="9 Team 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2" name="Shape 492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4" name="Shape 494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5" name="Shape 495"/>
          <p:cNvSpPr txBox="1"/>
          <p:nvPr>
            <p:ph idx="4" type="body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6" name="Shape 496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7" name="Shape 497"/>
          <p:cNvSpPr txBox="1"/>
          <p:nvPr>
            <p:ph idx="6" type="body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8" name="Shape 498"/>
          <p:cNvSpPr/>
          <p:nvPr>
            <p:ph idx="7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9" name="Shape 499"/>
          <p:cNvSpPr txBox="1"/>
          <p:nvPr>
            <p:ph idx="8" type="body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0" name="Shape 500"/>
          <p:cNvSpPr/>
          <p:nvPr>
            <p:ph idx="9" type="pic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1" name="Shape 501"/>
          <p:cNvSpPr txBox="1"/>
          <p:nvPr>
            <p:ph idx="13" type="body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2" name="Shape 502"/>
          <p:cNvSpPr/>
          <p:nvPr>
            <p:ph idx="14" type="pic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3" name="Shape 503"/>
          <p:cNvSpPr txBox="1"/>
          <p:nvPr>
            <p:ph idx="15" type="body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4" name="Shape 504"/>
          <p:cNvSpPr/>
          <p:nvPr>
            <p:ph idx="16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5" name="Shape 505"/>
          <p:cNvSpPr txBox="1"/>
          <p:nvPr>
            <p:ph idx="17" type="body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6" name="Shape 506"/>
          <p:cNvSpPr/>
          <p:nvPr>
            <p:ph idx="18" type="pic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7" name="Shape 507"/>
          <p:cNvSpPr txBox="1"/>
          <p:nvPr>
            <p:ph idx="19" type="body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8" name="Shape 508"/>
          <p:cNvSpPr/>
          <p:nvPr>
            <p:ph idx="20" type="pic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9" name="Shape 509"/>
          <p:cNvSpPr txBox="1"/>
          <p:nvPr>
            <p:ph idx="21" type="body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Team Subtitle">
  <p:cSld name="6 Team Subtitle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2" name="Shape 512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4" name="Shape 514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5" name="Shape 515"/>
          <p:cNvSpPr txBox="1"/>
          <p:nvPr>
            <p:ph idx="4" type="body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6" name="Shape 516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7" name="Shape 517"/>
          <p:cNvSpPr txBox="1"/>
          <p:nvPr>
            <p:ph idx="6" type="body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8" name="Shape 518"/>
          <p:cNvSpPr/>
          <p:nvPr>
            <p:ph idx="7" type="pic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9" name="Shape 519"/>
          <p:cNvSpPr txBox="1"/>
          <p:nvPr>
            <p:ph idx="8" type="body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0" name="Shape 520"/>
          <p:cNvSpPr/>
          <p:nvPr>
            <p:ph idx="9" type="pic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1" name="Shape 521"/>
          <p:cNvSpPr txBox="1"/>
          <p:nvPr>
            <p:ph idx="13" type="body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2" name="Shape 522"/>
          <p:cNvSpPr/>
          <p:nvPr>
            <p:ph idx="14" type="pic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3" name="Shape 523"/>
          <p:cNvSpPr txBox="1"/>
          <p:nvPr>
            <p:ph idx="15" type="body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4" name="Shape 524"/>
          <p:cNvSpPr txBox="1"/>
          <p:nvPr>
            <p:ph idx="16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Team ">
  <p:cSld name="6 Team 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7" name="Shape 527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9" name="Shape 529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0" name="Shape 530"/>
          <p:cNvSpPr txBox="1"/>
          <p:nvPr>
            <p:ph idx="4" type="body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1" name="Shape 531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2" name="Shape 532"/>
          <p:cNvSpPr txBox="1"/>
          <p:nvPr>
            <p:ph idx="6" type="body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3" name="Shape 533"/>
          <p:cNvSpPr/>
          <p:nvPr>
            <p:ph idx="7" type="pic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4" name="Shape 534"/>
          <p:cNvSpPr txBox="1"/>
          <p:nvPr>
            <p:ph idx="8" type="body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5" name="Shape 535"/>
          <p:cNvSpPr/>
          <p:nvPr>
            <p:ph idx="9" type="pic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6" name="Shape 536"/>
          <p:cNvSpPr txBox="1"/>
          <p:nvPr>
            <p:ph idx="13" type="body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7" name="Shape 537"/>
          <p:cNvSpPr/>
          <p:nvPr>
            <p:ph idx="14" type="pic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8" name="Shape 538"/>
          <p:cNvSpPr txBox="1"/>
          <p:nvPr>
            <p:ph idx="15" type="body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eam Subtitle">
  <p:cSld name="4 Team Subtitle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1" name="Shape 541"/>
          <p:cNvSpPr/>
          <p:nvPr>
            <p:ph idx="2" type="pic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3" name="Shape 543"/>
          <p:cNvSpPr/>
          <p:nvPr>
            <p:ph idx="3" type="pic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4" name="Shape 544"/>
          <p:cNvSpPr txBox="1"/>
          <p:nvPr>
            <p:ph idx="4" type="body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5" name="Shape 545"/>
          <p:cNvSpPr/>
          <p:nvPr>
            <p:ph idx="5" type="pic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6" name="Shape 546"/>
          <p:cNvSpPr txBox="1"/>
          <p:nvPr>
            <p:ph idx="6" type="body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7" name="Shape 547"/>
          <p:cNvSpPr/>
          <p:nvPr>
            <p:ph idx="7" type="pic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8" name="Shape 548"/>
          <p:cNvSpPr txBox="1"/>
          <p:nvPr>
            <p:ph idx="8" type="body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9" name="Shape 549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4 Team Subtitle">
  <p:cSld name="1_4 Team Subtitle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2" name="Shape 552"/>
          <p:cNvSpPr/>
          <p:nvPr>
            <p:ph idx="2" type="pic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4" name="Shape 554"/>
          <p:cNvSpPr/>
          <p:nvPr>
            <p:ph idx="3" type="pic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5" name="Shape 555"/>
          <p:cNvSpPr txBox="1"/>
          <p:nvPr>
            <p:ph idx="4" type="body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6" name="Shape 556"/>
          <p:cNvSpPr/>
          <p:nvPr>
            <p:ph idx="5" type="pic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7" name="Shape 557"/>
          <p:cNvSpPr txBox="1"/>
          <p:nvPr>
            <p:ph idx="6" type="body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8" name="Shape 558"/>
          <p:cNvSpPr/>
          <p:nvPr>
            <p:ph idx="7" type="pic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9" name="Shape 559"/>
          <p:cNvSpPr txBox="1"/>
          <p:nvPr>
            <p:ph idx="8" type="body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Team Subtitle">
  <p:cSld name="3 Team Subtitle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2" name="Shape 562"/>
          <p:cNvSpPr/>
          <p:nvPr>
            <p:ph idx="2" type="pic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4" name="Shape 564"/>
          <p:cNvSpPr/>
          <p:nvPr>
            <p:ph idx="3" type="pic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5" name="Shape 565"/>
          <p:cNvSpPr txBox="1"/>
          <p:nvPr>
            <p:ph idx="4" type="body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6" name="Shape 566"/>
          <p:cNvSpPr/>
          <p:nvPr>
            <p:ph idx="5" type="pic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7" name="Shape 567"/>
          <p:cNvSpPr txBox="1"/>
          <p:nvPr>
            <p:ph idx="6" type="body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8" name="Shape 568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Team 2">
  <p:cSld name="3 Team 2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1" name="Shape 571"/>
          <p:cNvSpPr/>
          <p:nvPr>
            <p:ph idx="2" type="pic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3" name="Shape 573"/>
          <p:cNvSpPr/>
          <p:nvPr>
            <p:ph idx="3" type="pic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4" name="Shape 574"/>
          <p:cNvSpPr txBox="1"/>
          <p:nvPr>
            <p:ph idx="4" type="body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5" name="Shape 575"/>
          <p:cNvSpPr/>
          <p:nvPr>
            <p:ph idx="5" type="pic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6" name="Shape 576"/>
          <p:cNvSpPr txBox="1"/>
          <p:nvPr>
            <p:ph idx="6" type="body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eam Subtitle 2">
  <p:cSld name="4 Team Subtitle 2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9" name="Shape 579"/>
          <p:cNvSpPr/>
          <p:nvPr>
            <p:ph idx="2" type="pic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1" name="Shape 581"/>
          <p:cNvSpPr/>
          <p:nvPr>
            <p:ph idx="3" type="pic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2" name="Shape 582"/>
          <p:cNvSpPr txBox="1"/>
          <p:nvPr>
            <p:ph idx="4" type="body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3" name="Shape 583"/>
          <p:cNvSpPr/>
          <p:nvPr>
            <p:ph idx="5" type="pic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4" name="Shape 584"/>
          <p:cNvSpPr txBox="1"/>
          <p:nvPr>
            <p:ph idx="6" type="body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5" name="Shape 585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6" name="Shape 586"/>
          <p:cNvSpPr/>
          <p:nvPr>
            <p:ph idx="8" type="pic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7" name="Shape 587"/>
          <p:cNvSpPr txBox="1"/>
          <p:nvPr>
            <p:ph idx="9" type="body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Slide">
  <p:cSld name="6_Title Slide">
    <p:bg>
      <p:bgPr>
        <a:solidFill>
          <a:schemeClr val="accent5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eam 2">
  <p:cSld name="4 Team 2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0" name="Shape 590"/>
          <p:cNvSpPr/>
          <p:nvPr>
            <p:ph idx="2" type="pic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2" name="Shape 592"/>
          <p:cNvSpPr/>
          <p:nvPr>
            <p:ph idx="3" type="pic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3" name="Shape 593"/>
          <p:cNvSpPr txBox="1"/>
          <p:nvPr>
            <p:ph idx="4" type="body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4" name="Shape 594"/>
          <p:cNvSpPr/>
          <p:nvPr>
            <p:ph idx="5" type="pic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5" name="Shape 595"/>
          <p:cNvSpPr txBox="1"/>
          <p:nvPr>
            <p:ph idx="6" type="body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6" name="Shape 596"/>
          <p:cNvSpPr/>
          <p:nvPr>
            <p:ph idx="7" type="pic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7" name="Shape 597"/>
          <p:cNvSpPr txBox="1"/>
          <p:nvPr>
            <p:ph idx="8" type="body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_Title Only">
  <p:cSld name="33_Title 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0" name="Shape 600"/>
          <p:cNvSpPr/>
          <p:nvPr>
            <p:ph idx="2" type="pic"/>
          </p:nvPr>
        </p:nvSpPr>
        <p:spPr>
          <a:xfrm>
            <a:off x="914401" y="1268759"/>
            <a:ext cx="2352260" cy="35356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1" name="Shape 601"/>
          <p:cNvSpPr/>
          <p:nvPr>
            <p:ph idx="3" type="pic"/>
          </p:nvPr>
        </p:nvSpPr>
        <p:spPr>
          <a:xfrm>
            <a:off x="6257971" y="1268759"/>
            <a:ext cx="2352260" cy="35356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3467708" y="1268759"/>
            <a:ext cx="2479811" cy="353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3" name="Shape 603"/>
          <p:cNvSpPr txBox="1"/>
          <p:nvPr>
            <p:ph idx="4" type="body"/>
          </p:nvPr>
        </p:nvSpPr>
        <p:spPr>
          <a:xfrm>
            <a:off x="8797789" y="1268759"/>
            <a:ext cx="2479811" cy="353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4" name="Shape 604"/>
          <p:cNvSpPr txBox="1"/>
          <p:nvPr>
            <p:ph idx="5" type="body"/>
          </p:nvPr>
        </p:nvSpPr>
        <p:spPr>
          <a:xfrm>
            <a:off x="914400" y="4980565"/>
            <a:ext cx="503311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5" name="Shape 605"/>
          <p:cNvSpPr txBox="1"/>
          <p:nvPr>
            <p:ph idx="6" type="body"/>
          </p:nvPr>
        </p:nvSpPr>
        <p:spPr>
          <a:xfrm>
            <a:off x="6257971" y="4980565"/>
            <a:ext cx="501962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text no subtitle">
  <p:cSld name="Two column text no sub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text with subtitle">
  <p:cSld name="Two column text with sub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 with Subtitle">
  <p:cSld name="Two Content with Sub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914400" y="145242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6197600" y="145242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3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5.jpg"/><Relationship Id="rId7" Type="http://schemas.openxmlformats.org/officeDocument/2006/relationships/image" Target="../media/image34.png"/><Relationship Id="rId8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jp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54.jpg"/><Relationship Id="rId7" Type="http://schemas.openxmlformats.org/officeDocument/2006/relationships/image" Target="../media/image39.png"/><Relationship Id="rId8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58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9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Relationship Id="rId5" Type="http://schemas.openxmlformats.org/officeDocument/2006/relationships/image" Target="../media/image8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Relationship Id="rId5" Type="http://schemas.openxmlformats.org/officeDocument/2006/relationships/image" Target="../media/image8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7.png"/><Relationship Id="rId4" Type="http://schemas.openxmlformats.org/officeDocument/2006/relationships/image" Target="../media/image85.png"/><Relationship Id="rId5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3.png"/><Relationship Id="rId4" Type="http://schemas.openxmlformats.org/officeDocument/2006/relationships/image" Target="../media/image9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5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3" Type="http://schemas.openxmlformats.org/officeDocument/2006/relationships/image" Target="../media/image4.png"/><Relationship Id="rId12" Type="http://schemas.openxmlformats.org/officeDocument/2006/relationships/image" Target="../media/image12.png"/><Relationship Id="rId15" Type="http://schemas.openxmlformats.org/officeDocument/2006/relationships/image" Target="../media/image7.png"/><Relationship Id="rId14" Type="http://schemas.openxmlformats.org/officeDocument/2006/relationships/image" Target="../media/image19.png"/><Relationship Id="rId17" Type="http://schemas.openxmlformats.org/officeDocument/2006/relationships/image" Target="../media/image8.png"/><Relationship Id="rId1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png"/><Relationship Id="rId4" Type="http://schemas.openxmlformats.org/officeDocument/2006/relationships/image" Target="../media/image55.png"/><Relationship Id="rId5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86.png"/><Relationship Id="rId6" Type="http://schemas.openxmlformats.org/officeDocument/2006/relationships/image" Target="../media/image96.png"/><Relationship Id="rId7" Type="http://schemas.openxmlformats.org/officeDocument/2006/relationships/image" Target="../media/image9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1.png"/><Relationship Id="rId4" Type="http://schemas.openxmlformats.org/officeDocument/2006/relationships/image" Target="../media/image43.png"/><Relationship Id="rId5" Type="http://schemas.openxmlformats.org/officeDocument/2006/relationships/image" Target="../media/image97.png"/><Relationship Id="rId6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Lab Course Cognitive Systems:</a:t>
            </a:r>
            <a:br>
              <a:rPr b="0" i="0" lang="en-US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en-US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&amp; Bounding Box Prediction</a:t>
            </a:r>
            <a:endParaRPr/>
          </a:p>
        </p:txBody>
      </p:sp>
      <p:sp>
        <p:nvSpPr>
          <p:cNvPr id="611" name="Shape 611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Final Presentation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WS 17/18</a:t>
            </a:r>
            <a:endParaRPr/>
          </a:p>
        </p:txBody>
      </p:sp>
      <p:sp>
        <p:nvSpPr>
          <p:cNvPr id="612" name="Shape 612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13" name="Shape 613"/>
          <p:cNvSpPr txBox="1"/>
          <p:nvPr>
            <p:ph idx="2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pSp>
        <p:nvGrpSpPr>
          <p:cNvPr id="614" name="Shape 614"/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615" name="Shape 6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Shape 6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Evaluation:</a:t>
            </a:r>
            <a:endParaRPr/>
          </a:p>
        </p:txBody>
      </p:sp>
      <p:sp>
        <p:nvSpPr>
          <p:cNvPr id="865" name="Shape 865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7" name="Shape 867"/>
          <p:cNvSpPr txBox="1"/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68" name="Shape 868"/>
          <p:cNvGraphicFramePr/>
          <p:nvPr/>
        </p:nvGraphicFramePr>
        <p:xfrm>
          <a:off x="1172324" y="18118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{2AC194E0-3FF3-4244-A0D6-3271F3E75FF6}</a:tableStyleId>
              </a:tblPr>
              <a:tblGrid>
                <a:gridCol w="1062350"/>
                <a:gridCol w="2196250"/>
                <a:gridCol w="2196250"/>
                <a:gridCol w="2196250"/>
                <a:gridCol w="2196250"/>
              </a:tblGrid>
              <a:tr h="4207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u="none" cap="none" strike="noStrike"/>
                        <a:t>Trained on KITTI+GTA V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u="none" cap="none" strike="noStrike"/>
                        <a:t>Trained on GTA V</a:t>
                      </a:r>
                      <a:endParaRPr sz="2400" u="none" cap="none" strike="noStrike"/>
                    </a:p>
                  </a:txBody>
                  <a:tcPr marT="45725" marB="45725" marR="91450" marL="91450" anchor="ctr">
                    <a:solidFill>
                      <a:schemeClr val="accent4"/>
                    </a:solidFill>
                  </a:tcPr>
                </a:tc>
                <a:tc hMerge="1"/>
              </a:tr>
              <a:tr h="420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0" lang="en-US" sz="1800" u="none" cap="none" strike="noStrike"/>
                        <a:t>Evaluated on KITTI </a:t>
                      </a:r>
                      <a:endParaRPr b="0" sz="2400" u="none" cap="none" strike="noStrike"/>
                    </a:p>
                  </a:txBody>
                  <a:tcPr marT="45725" marB="45725" marR="91450" marL="91450" anchor="ctr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0" lang="en-US" sz="1800" u="none" cap="none" strike="noStrike"/>
                        <a:t>Evaluated on GTA V </a:t>
                      </a:r>
                      <a:endParaRPr b="0" sz="24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0" lang="en-US" sz="1800" u="none" cap="none" strike="noStrike"/>
                        <a:t>Evaluated on KITTI </a:t>
                      </a:r>
                      <a:endParaRPr b="0" sz="24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REL</a:t>
                      </a:r>
                      <a:endParaRPr b="1"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0.318767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-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0.317722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-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RMSE</a:t>
                      </a:r>
                      <a:endParaRPr b="1"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109.07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-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108.68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189.00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LOG10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0.100764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-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0.0999771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-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d1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0.622377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-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0.627336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0.0165936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d2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0.92577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-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</a:t>
                      </a:r>
                      <a:r>
                        <a:rPr b="1" lang="en-US" sz="1800"/>
                        <a:t>927262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0.057907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d3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0.958095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-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</a:t>
                      </a:r>
                      <a:r>
                        <a:rPr b="1" lang="en-US" sz="1800"/>
                        <a:t>95856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0.170823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ResNet50 (fully convolution mode) and deconvolution layers</a:t>
            </a:r>
            <a:endParaRPr/>
          </a:p>
        </p:txBody>
      </p:sp>
      <p:sp>
        <p:nvSpPr>
          <p:cNvPr id="875" name="Shape 875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77" name="Shape 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5" name="Shape 88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7" name="Shape 88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88" name="Shape 8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Shape 8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Shape 8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Shape 8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Shape 897"/>
          <p:cNvSpPr/>
          <p:nvPr/>
        </p:nvSpPr>
        <p:spPr>
          <a:xfrm>
            <a:off x="1020172" y="2369433"/>
            <a:ext cx="267792" cy="396044"/>
          </a:xfrm>
          <a:custGeom>
            <a:pathLst>
              <a:path extrusionOk="0" h="396044" w="267792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8" name="Shape 898"/>
          <p:cNvSpPr/>
          <p:nvPr/>
        </p:nvSpPr>
        <p:spPr>
          <a:xfrm>
            <a:off x="1055439" y="2401970"/>
            <a:ext cx="252029" cy="335381"/>
          </a:xfrm>
          <a:custGeom>
            <a:pathLst>
              <a:path extrusionOk="0" h="335381" w="252029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899" name="Shape 8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0" name="Shape 900"/>
          <p:cNvCxnSpPr/>
          <p:nvPr/>
        </p:nvCxnSpPr>
        <p:spPr>
          <a:xfrm rot="10800000">
            <a:off x="10872090" y="2176026"/>
            <a:ext cx="0" cy="1849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901" name="Shape 901"/>
          <p:cNvCxnSpPr/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902" name="Shape 902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03" name="Shape 903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04" name="Shape 90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05" name="Shape 9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KITTI, inferenced on KITTI testset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2" name="Shape 912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3" name="Shape 91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4" name="Shape 91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15" name="Shape 915"/>
          <p:cNvPicPr preferRelativeResize="0"/>
          <p:nvPr/>
        </p:nvPicPr>
        <p:blipFill rotWithShape="1">
          <a:blip r:embed="rId3">
            <a:alphaModFix/>
          </a:blip>
          <a:srcRect b="0" l="0" r="66800" t="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Shape 9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9916" y="2284010"/>
            <a:ext cx="1657958" cy="165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Shape 9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4111" y="2275214"/>
            <a:ext cx="1668807" cy="166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6">
            <a:alphaModFix/>
          </a:blip>
          <a:srcRect b="0" l="0" r="66800" t="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Shape 9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6137" y="3964297"/>
            <a:ext cx="1657958" cy="165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6553" y="3976954"/>
            <a:ext cx="1676365" cy="167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GTA V, inferenced on GTA V testset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6" name="Shape 92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7" name="Shape 92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8" name="Shape 928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9" name="Shape 929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0" name="Shape 930"/>
          <p:cNvPicPr preferRelativeResize="0"/>
          <p:nvPr/>
        </p:nvPicPr>
        <p:blipFill rotWithShape="1">
          <a:blip r:embed="rId3">
            <a:alphaModFix/>
          </a:blip>
          <a:srcRect b="0" l="0" r="66800" t="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014" y="2290955"/>
            <a:ext cx="1560354" cy="156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3408" y="2290955"/>
            <a:ext cx="1560355" cy="156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 rotWithShape="1">
          <a:blip r:embed="rId6">
            <a:alphaModFix/>
          </a:blip>
          <a:srcRect b="0" l="0" r="66800" t="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Shape 9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19014" y="3871105"/>
            <a:ext cx="1560354" cy="156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56010" y="3864882"/>
            <a:ext cx="1560354" cy="156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GTA V, inferenced on KITTI testset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1" name="Shape 94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2" name="Shape 942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3" name="Shape 94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4" name="Shape 9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45" name="Shape 945"/>
          <p:cNvPicPr preferRelativeResize="0"/>
          <p:nvPr/>
        </p:nvPicPr>
        <p:blipFill rotWithShape="1">
          <a:blip r:embed="rId3">
            <a:alphaModFix/>
          </a:blip>
          <a:srcRect b="0" l="0" r="66640" t="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5667" y="2272635"/>
            <a:ext cx="1572740" cy="157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Shape 9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8445" y="2272635"/>
            <a:ext cx="1572740" cy="157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6">
            <a:alphaModFix/>
          </a:blip>
          <a:srcRect b="0" l="0" r="66640" t="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55667" y="3872484"/>
            <a:ext cx="1572740" cy="157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88447" y="3867771"/>
            <a:ext cx="1572738" cy="157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/>
          </a:p>
        </p:txBody>
      </p:sp>
      <p:sp>
        <p:nvSpPr>
          <p:cNvPr id="957" name="Shape 957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8" name="Shape 95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959" name="Shape 959"/>
          <p:cNvGraphicFramePr/>
          <p:nvPr/>
        </p:nvGraphicFramePr>
        <p:xfrm>
          <a:off x="1172324" y="18118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{2AC194E0-3FF3-4244-A0D6-3271F3E75FF6}</a:tableStyleId>
              </a:tblPr>
              <a:tblGrid>
                <a:gridCol w="1062350"/>
                <a:gridCol w="2196250"/>
                <a:gridCol w="2196250"/>
                <a:gridCol w="2196250"/>
                <a:gridCol w="2196250"/>
              </a:tblGrid>
              <a:tr h="4207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u="none" cap="none" strike="noStrike"/>
                        <a:t>Trained on KITTI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u="none" cap="none" strike="noStrike"/>
                        <a:t>Trained on GTA V</a:t>
                      </a:r>
                      <a:endParaRPr sz="2400" u="none" cap="none" strike="noStrike"/>
                    </a:p>
                  </a:txBody>
                  <a:tcPr marT="45725" marB="45725" marR="91450" marL="91450" anchor="ctr">
                    <a:solidFill>
                      <a:schemeClr val="accent4"/>
                    </a:solidFill>
                  </a:tcPr>
                </a:tc>
                <a:tc hMerge="1"/>
              </a:tr>
              <a:tr h="420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0" lang="en-US" sz="1800" u="none" cap="none" strike="noStrike"/>
                        <a:t>Evaluated on KITTI testdata</a:t>
                      </a:r>
                      <a:endParaRPr b="0" sz="2400" u="none" cap="none" strike="noStrike"/>
                    </a:p>
                  </a:txBody>
                  <a:tcPr marT="45725" marB="45725" marR="91450" marL="91450" anchor="ctr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0" lang="en-US" sz="1800" u="none" cap="none" strike="noStrike"/>
                        <a:t>Evaluated on GTA V testdata</a:t>
                      </a:r>
                      <a:endParaRPr b="0" sz="24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0" lang="en-US" sz="1800" u="none" cap="none" strike="noStrike"/>
                        <a:t>Evaluated on KITTI testdata</a:t>
                      </a:r>
                      <a:endParaRPr b="0" sz="24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REL</a:t>
                      </a:r>
                      <a:endParaRPr b="1"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11.93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913.57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9259.95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180.84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RMSE</a:t>
                      </a:r>
                      <a:endParaRPr b="1"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13.78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75.86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15.60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156.47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LOG10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2.02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2.03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0.48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4.27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d1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0.04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0.01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0.65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0.002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d2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0.09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0.02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0.80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EEE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0.004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402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d3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0.17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0.03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0.88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B6C7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 u="none" cap="none" strike="noStrike"/>
                        <a:t>0.007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960" name="Shape 960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idx="1" type="body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two isolated neural nets: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Easier/better evaluation of GTA V training data with two distinct networks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6" name="Shape 96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7" name="Shape 967"/>
          <p:cNvSpPr txBox="1"/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  <a:endParaRPr/>
          </a:p>
        </p:txBody>
      </p:sp>
      <p:sp>
        <p:nvSpPr>
          <p:cNvPr id="968" name="Shape 96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9" name="Shape 969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5" name="Shape 9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48" y="2225686"/>
            <a:ext cx="11737304" cy="3411822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Shape 97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7" name="Shape 977"/>
          <p:cNvSpPr txBox="1"/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  <a:endParaRPr/>
          </a:p>
        </p:txBody>
      </p:sp>
      <p:sp>
        <p:nvSpPr>
          <p:cNvPr id="978" name="Shape 97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9" name="Shape 979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VGG16 (without fully connected layers) with auxillary SSD layers: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 approach: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2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2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2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2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2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  <a:endParaRPr/>
          </a:p>
        </p:txBody>
      </p:sp>
      <p:sp>
        <p:nvSpPr>
          <p:cNvPr id="987" name="Shape 98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9" name="Shape 98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990" name="Shape 99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 Light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91" name="Shape 99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992" name="Shape 992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93" name="Shape 9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4" name="Shape 994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995" name="Shape 995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 Light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96" name="Shape 996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997" name="Shape 99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Image result for iou intersection over union" id="998" name="Shape 9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1222" y="1879680"/>
            <a:ext cx="2677480" cy="208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FCRN-SSD</a:t>
            </a:r>
            <a:endParaRPr/>
          </a:p>
        </p:txBody>
      </p:sp>
      <p:sp>
        <p:nvSpPr>
          <p:cNvPr id="627" name="Shape 62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ResNet50-Deconv + VGG16-SSD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FCRN-DSSD</a:t>
            </a:r>
            <a:endParaRPr b="1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Shape 629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/>
          </a:p>
        </p:txBody>
      </p:sp>
      <p:sp>
        <p:nvSpPr>
          <p:cNvPr id="630" name="Shape 630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1st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Shape 63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DeepTLR</a:t>
            </a:r>
            <a:endParaRPr b="1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Shape 63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2nd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Caffe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FZI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3" name="Shape 633"/>
          <p:cNvCxnSpPr/>
          <p:nvPr/>
        </p:nvCxnSpPr>
        <p:spPr>
          <a:xfrm>
            <a:off x="728741" y="3642053"/>
            <a:ext cx="447427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34" name="Shape 634"/>
          <p:cNvCxnSpPr/>
          <p:nvPr/>
        </p:nvCxnSpPr>
        <p:spPr>
          <a:xfrm>
            <a:off x="269129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35" name="Shape 635"/>
          <p:cNvCxnSpPr/>
          <p:nvPr/>
        </p:nvCxnSpPr>
        <p:spPr>
          <a:xfrm>
            <a:off x="469265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6" name="Shape 636"/>
          <p:cNvSpPr/>
          <p:nvPr/>
        </p:nvSpPr>
        <p:spPr>
          <a:xfrm>
            <a:off x="637153" y="1712923"/>
            <a:ext cx="630603" cy="518329"/>
          </a:xfrm>
          <a:custGeom>
            <a:pathLst>
              <a:path extrusionOk="0" h="21600" w="2160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Shape 638"/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 b="1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Shape 639"/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6th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Improvements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40" name="Shape 640"/>
          <p:cNvCxnSpPr/>
          <p:nvPr/>
        </p:nvCxnSpPr>
        <p:spPr>
          <a:xfrm>
            <a:off x="1096179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41" name="Shape 641"/>
          <p:cNvSpPr/>
          <p:nvPr/>
        </p:nvSpPr>
        <p:spPr>
          <a:xfrm>
            <a:off x="10891805" y="1700695"/>
            <a:ext cx="607454" cy="609249"/>
          </a:xfrm>
          <a:custGeom>
            <a:pathLst>
              <a:path extrusionOk="0" h="186" w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Shape 643"/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000" u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4" name="Shape 644"/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5th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Solutions</a:t>
            </a:r>
            <a:endParaRPr/>
          </a:p>
        </p:txBody>
      </p:sp>
      <p:cxnSp>
        <p:nvCxnSpPr>
          <p:cNvPr id="645" name="Shape 645"/>
          <p:cNvCxnSpPr/>
          <p:nvPr/>
        </p:nvCxnSpPr>
        <p:spPr>
          <a:xfrm>
            <a:off x="895003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46" name="Shape 646"/>
          <p:cNvSpPr/>
          <p:nvPr/>
        </p:nvSpPr>
        <p:spPr>
          <a:xfrm>
            <a:off x="8909779" y="1655851"/>
            <a:ext cx="516800" cy="632473"/>
          </a:xfrm>
          <a:custGeom>
            <a:pathLst>
              <a:path extrusionOk="0" h="21600" w="2160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Shape 647"/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4th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ResNet50-Deconv-SSD-Deconv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48" name="Shape 648"/>
          <p:cNvCxnSpPr/>
          <p:nvPr/>
        </p:nvCxnSpPr>
        <p:spPr>
          <a:xfrm>
            <a:off x="6818343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649" name="Shape 649"/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650" name="Shape 650"/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651" name="Shape 651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3" name="Shape 653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4" name="Shape 654"/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56" name="Shape 656"/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657" name="Shape 657"/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cxnSp>
          <p:nvCxnSpPr>
            <p:cNvPr id="660" name="Shape 660"/>
            <p:cNvCxnSpPr>
              <a:endCxn id="654" idx="1"/>
            </p:cNvCxnSpPr>
            <p:nvPr/>
          </p:nvCxnSpPr>
          <p:spPr>
            <a:xfrm>
              <a:off x="1572428" y="3013770"/>
              <a:ext cx="710400" cy="9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1" name="Shape 661"/>
            <p:cNvCxnSpPr/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2" name="Shape 662"/>
            <p:cNvCxnSpPr>
              <a:stCxn id="657" idx="1"/>
              <a:endCxn id="654" idx="2"/>
            </p:cNvCxnSpPr>
            <p:nvPr/>
          </p:nvCxnSpPr>
          <p:spPr>
            <a:xfrm flipH="1" rot="10800000">
              <a:off x="2156874" y="3275769"/>
              <a:ext cx="197700" cy="355800"/>
            </a:xfrm>
            <a:prstGeom prst="bentConnector2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63" name="Shape 663"/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664" name="Shape 664"/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665" name="Shape 665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69" name="Shape 669"/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670" name="Shape 670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74" name="Shape 674"/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675" name="Shape 675"/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676" name="Shape 676"/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7" name="Shape 677"/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8" name="Shape 678"/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9" name="Shape 679"/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  <p:grpSp>
            <p:nvGrpSpPr>
              <p:cNvPr id="680" name="Shape 680"/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681" name="Shape 681"/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82" name="Shape 682"/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</p:grpSp>
        <p:cxnSp>
          <p:nvCxnSpPr>
            <p:cNvPr id="683" name="Shape 683"/>
            <p:cNvCxnSpPr>
              <a:stCxn id="668" idx="3"/>
              <a:endCxn id="681" idx="3"/>
            </p:cNvCxnSpPr>
            <p:nvPr/>
          </p:nvCxnSpPr>
          <p:spPr>
            <a:xfrm>
              <a:off x="1815076" y="3194974"/>
              <a:ext cx="411300" cy="4083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4" name="Shape 684"/>
            <p:cNvCxnSpPr>
              <a:stCxn id="668" idx="3"/>
              <a:endCxn id="673" idx="3"/>
            </p:cNvCxnSpPr>
            <p:nvPr/>
          </p:nvCxnSpPr>
          <p:spPr>
            <a:xfrm flipH="1" rot="10800000">
              <a:off x="1815076" y="2734174"/>
              <a:ext cx="411300" cy="4608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85" name="Shape 685"/>
          <p:cNvGrpSpPr/>
          <p:nvPr/>
        </p:nvGrpSpPr>
        <p:grpSpPr>
          <a:xfrm>
            <a:off x="4423469" y="1448393"/>
            <a:ext cx="1143610" cy="1092094"/>
            <a:chOff x="1202526" y="2329303"/>
            <a:chExt cx="1927500" cy="1840674"/>
          </a:xfrm>
        </p:grpSpPr>
        <p:grpSp>
          <p:nvGrpSpPr>
            <p:cNvPr id="686" name="Shape 686"/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687" name="Shape 687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88" name="Shape 688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0" name="Shape 690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91" name="Shape 691"/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692" name="Shape 692"/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693" name="Shape 693"/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94" name="Shape 694"/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  <p:sp>
            <p:nvSpPr>
              <p:cNvPr id="695" name="Shape 695"/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96" name="Shape 696"/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697" name="Shape 697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701" name="Shape 701"/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702" name="Shape 702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705" name="Shape 705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cxnSp>
          <p:nvCxnSpPr>
            <p:cNvPr id="706" name="Shape 706"/>
            <p:cNvCxnSpPr>
              <a:stCxn id="687" idx="1"/>
              <a:endCxn id="702" idx="1"/>
            </p:cNvCxnSpPr>
            <p:nvPr/>
          </p:nvCxnSpPr>
          <p:spPr>
            <a:xfrm flipH="1">
              <a:off x="1202526" y="2741227"/>
              <a:ext cx="1927500" cy="1034100"/>
            </a:xfrm>
            <a:prstGeom prst="bentConnector5">
              <a:avLst>
                <a:gd fmla="val 193132" name="adj1"/>
                <a:gd fmla="val 255165" name="adj2"/>
                <a:gd fmla="val 401660" name="adj3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4" name="Shape 1004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</a:t>
            </a:r>
            <a:endParaRPr/>
          </a:p>
        </p:txBody>
      </p:sp>
      <p:sp>
        <p:nvSpPr>
          <p:cNvPr id="1005" name="Shape 1005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/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7904758" y="2983958"/>
            <a:ext cx="504056" cy="522058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*Training cancelled due to deadline of students in pool room</a:t>
            </a:r>
            <a:endParaRPr/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7082" y="2741129"/>
            <a:ext cx="3337550" cy="100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7591" y="2737964"/>
            <a:ext cx="3298899" cy="99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847" y="2741129"/>
            <a:ext cx="3337550" cy="1007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Shape 1013"/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4" name="Shape 1014"/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5" name="Shape 1015"/>
          <p:cNvSpPr/>
          <p:nvPr/>
        </p:nvSpPr>
        <p:spPr>
          <a:xfrm rot="-5400000">
            <a:off x="4013387" y="-1257668"/>
            <a:ext cx="321565" cy="7384644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RGBD</a:t>
            </a:r>
            <a:endParaRPr/>
          </a:p>
        </p:txBody>
      </p:sp>
      <p:sp>
        <p:nvSpPr>
          <p:cNvPr id="1017" name="Shape 1017"/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/>
          </a:p>
        </p:txBody>
      </p:sp>
      <p:sp>
        <p:nvSpPr>
          <p:cNvPr id="1018" name="Shape 1018"/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Aus FCRN</a:t>
            </a:r>
            <a:endParaRPr/>
          </a:p>
        </p:txBody>
      </p:sp>
      <p:grpSp>
        <p:nvGrpSpPr>
          <p:cNvPr id="1019" name="Shape 1019"/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1020" name="Shape 1020"/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023" name="Shape 1023"/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1025" name="Shape 1025"/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1026" name="Shape 1026"/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1027" name="Shape 1027"/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25400">
                  <a:solidFill>
                    <a:srgbClr val="6E7E7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1028" name="Shape 1028"/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25400">
                  <a:solidFill>
                    <a:srgbClr val="6E7E7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  <p:sp>
            <p:nvSpPr>
              <p:cNvPr id="1029" name="Shape 1029"/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1030" name="Shape 1030"/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1031" name="Shape 1031"/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032" name="Shape 1032"/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033" name="Shape 1033"/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034" name="Shape 1034"/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1035" name="Shape 1035"/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1036" name="Shape 1036"/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037" name="Shape 1037"/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038" name="Shape 1038"/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039" name="Shape 1039"/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6E7E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cxnSp>
          <p:nvCxnSpPr>
            <p:cNvPr id="1040" name="Shape 1040"/>
            <p:cNvCxnSpPr>
              <a:stCxn id="1021" idx="1"/>
              <a:endCxn id="1036" idx="1"/>
            </p:cNvCxnSpPr>
            <p:nvPr/>
          </p:nvCxnSpPr>
          <p:spPr>
            <a:xfrm>
              <a:off x="2320227" y="2944038"/>
              <a:ext cx="2326500" cy="3000"/>
            </a:xfrm>
            <a:prstGeom prst="bentConnector3">
              <a:avLst>
                <a:gd fmla="val -70005" name="adj1"/>
              </a:avLst>
            </a:prstGeom>
            <a:solidFill>
              <a:schemeClr val="accent1"/>
            </a:solidFill>
            <a:ln cap="flat" cmpd="sng" w="25400">
              <a:solidFill>
                <a:srgbClr val="6E7E7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5" name="Shape 1045"/>
          <p:cNvGraphicFramePr/>
          <p:nvPr/>
        </p:nvGraphicFramePr>
        <p:xfrm>
          <a:off x="997560" y="3788443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C3DBD5"/>
                    </a:gs>
                    <a:gs pos="35000">
                      <a:srgbClr val="D4E5E0"/>
                    </a:gs>
                    <a:gs pos="100000">
                      <a:srgbClr val="EEF5F2"/>
                    </a:gs>
                  </a:gsLst>
                  <a:lin ang="16200000" scaled="0"/>
                </a:gradFill>
                <a:tableStyleId>{BD100919-2132-4F70-A390-EAD6AFA44B7E}</a:tableStyleId>
              </a:tblPr>
              <a:tblGrid>
                <a:gridCol w="2462350"/>
                <a:gridCol w="1892575"/>
                <a:gridCol w="2002400"/>
                <a:gridCol w="1884625"/>
              </a:tblGrid>
              <a:tr h="5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u="none" cap="none" strike="noStrike"/>
                        <a:t>Without Depth Channel*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u="none" cap="none" strike="noStrike"/>
                        <a:t>With Depth Channel (GTA V)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u="none" cap="none" strike="noStrike"/>
                        <a:t>With Depth Channel (KITTI)*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31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2000" u="none" cap="none" strike="noStrike"/>
                        <a:t>mAP </a:t>
                      </a:r>
                      <a:r>
                        <a:rPr lang="en-US" sz="1800" u="none" cap="none" strike="noStrike"/>
                        <a:t>(mean avg. prec)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rPr lang="en-US" sz="2400" u="none" cap="none" strike="noStrike"/>
                        <a:t>~0.25 (23 ep.)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  <a:tr h="468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2000" u="none" cap="none" strike="noStrike"/>
                        <a:t>IoU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rPr lang="en-US" sz="2400" u="none" cap="none" strike="noStrike"/>
                        <a:t>&gt; 0.7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  <a:tr h="468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2000" u="none" cap="none" strike="noStrike"/>
                        <a:t>top-k: 7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rPr lang="en-US" sz="2400" u="none" cap="none" strike="noStrike"/>
                        <a:t>7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Open Sans Light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46" name="Shape 104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914399" y="112732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Evaluation:</a:t>
            </a:r>
            <a:endParaRPr/>
          </a:p>
        </p:txBody>
      </p:sp>
      <p:sp>
        <p:nvSpPr>
          <p:cNvPr id="1048" name="Shape 1048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</a:t>
            </a:r>
            <a:endParaRPr/>
          </a:p>
        </p:txBody>
      </p:sp>
      <p:sp>
        <p:nvSpPr>
          <p:cNvPr id="1049" name="Shape 1049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/>
          </a:p>
        </p:txBody>
      </p:sp>
      <p:sp>
        <p:nvSpPr>
          <p:cNvPr id="1050" name="Shape 105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6220" y="4991866"/>
            <a:ext cx="266638" cy="26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Shape 10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4874" y="5603118"/>
            <a:ext cx="266638" cy="26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455" y="4991866"/>
            <a:ext cx="266638" cy="26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9360" y="5647512"/>
            <a:ext cx="266638" cy="26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9360" y="6111576"/>
            <a:ext cx="266638" cy="26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Shape 10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6330" y="6111576"/>
            <a:ext cx="266638" cy="26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7648" y="1077169"/>
            <a:ext cx="8484563" cy="271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063" name="Shape 1063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End-to-end depth and bounding box prediction:</a:t>
            </a:r>
            <a:endParaRPr/>
          </a:p>
        </p:txBody>
      </p:sp>
      <p:sp>
        <p:nvSpPr>
          <p:cNvPr id="1064" name="Shape 1064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065" name="Shape 106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23</a:t>
            </a:r>
            <a:endParaRPr/>
          </a:p>
        </p:txBody>
      </p:sp>
      <p:sp>
        <p:nvSpPr>
          <p:cNvPr id="1066" name="Shape 106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7" name="Shape 1067"/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</a:t>
            </a:r>
            <a:endParaRPr/>
          </a:p>
        </p:txBody>
      </p:sp>
      <p:sp>
        <p:nvSpPr>
          <p:cNvPr id="1068" name="Shape 1068"/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48 x 48 x 512</a:t>
            </a:r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070" name="Shape 1070"/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071" name="Shape 1071"/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76" name="Shape 1076"/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ResNet50</a:t>
            </a:r>
            <a:endParaRPr/>
          </a:p>
        </p:txBody>
      </p:sp>
      <p:cxnSp>
        <p:nvCxnSpPr>
          <p:cNvPr id="1077" name="Shape 1077"/>
          <p:cNvCxnSpPr>
            <a:stCxn id="1076" idx="3"/>
          </p:cNvCxnSpPr>
          <p:nvPr/>
        </p:nvCxnSpPr>
        <p:spPr>
          <a:xfrm flipH="1" rot="10800000">
            <a:off x="1924208" y="3066940"/>
            <a:ext cx="1493100" cy="995700"/>
          </a:xfrm>
          <a:prstGeom prst="bentConnector3">
            <a:avLst>
              <a:gd fmla="val 51363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8" name="Shape 1078"/>
          <p:cNvCxnSpPr>
            <a:stCxn id="1076" idx="3"/>
          </p:cNvCxnSpPr>
          <p:nvPr/>
        </p:nvCxnSpPr>
        <p:spPr>
          <a:xfrm>
            <a:off x="1924208" y="4062640"/>
            <a:ext cx="1522200" cy="963000"/>
          </a:xfrm>
          <a:prstGeom prst="bentConnector3">
            <a:avLst>
              <a:gd fmla="val 49997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079" name="Shape 1079"/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1080" name="Shape 1080"/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85" name="Shape 1085"/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86" name="Shape 1086"/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087" name="Shape 1087"/>
          <p:cNvCxnSpPr>
            <a:endCxn id="1088" idx="2"/>
          </p:cNvCxnSpPr>
          <p:nvPr/>
        </p:nvCxnSpPr>
        <p:spPr>
          <a:xfrm>
            <a:off x="6293375" y="4974652"/>
            <a:ext cx="336600" cy="7800"/>
          </a:xfrm>
          <a:prstGeom prst="bentConnector3">
            <a:avLst>
              <a:gd fmla="val 50013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9" name="Shape 1089"/>
          <p:cNvCxnSpPr>
            <a:endCxn id="1088" idx="4"/>
          </p:cNvCxnSpPr>
          <p:nvPr/>
        </p:nvCxnSpPr>
        <p:spPr>
          <a:xfrm flipH="1" rot="10800000">
            <a:off x="5476070" y="5183647"/>
            <a:ext cx="1355100" cy="186600"/>
          </a:xfrm>
          <a:prstGeom prst="bent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0" name="Shape 1090"/>
          <p:cNvCxnSpPr>
            <a:endCxn id="1086" idx="2"/>
          </p:cNvCxnSpPr>
          <p:nvPr/>
        </p:nvCxnSpPr>
        <p:spPr>
          <a:xfrm flipH="1" rot="10800000">
            <a:off x="4847145" y="5378829"/>
            <a:ext cx="2994900" cy="84300"/>
          </a:xfrm>
          <a:prstGeom prst="bent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1" name="Shape 1091"/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 / Up-Projection</a:t>
            </a:r>
            <a:endParaRPr/>
          </a:p>
        </p:txBody>
      </p:sp>
      <p:sp>
        <p:nvSpPr>
          <p:cNvPr id="1092" name="Shape 1092"/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/>
          </a:p>
        </p:txBody>
      </p:sp>
      <p:sp>
        <p:nvSpPr>
          <p:cNvPr id="1093" name="Shape 1093"/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384 x 384 x 3</a:t>
            </a:r>
            <a:endParaRPr/>
          </a:p>
        </p:txBody>
      </p:sp>
      <p:sp>
        <p:nvSpPr>
          <p:cNvPr id="1094" name="Shape 1094"/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384 x 384 x 1</a:t>
            </a:r>
            <a:endParaRPr/>
          </a:p>
        </p:txBody>
      </p:sp>
      <p:sp>
        <p:nvSpPr>
          <p:cNvPr id="1095" name="Shape 1095"/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48 x 48 x 512</a:t>
            </a:r>
            <a:endParaRPr/>
          </a:p>
        </p:txBody>
      </p:sp>
      <p:sp>
        <p:nvSpPr>
          <p:cNvPr id="1096" name="Shape 1096"/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24 x 24 x 1024</a:t>
            </a:r>
            <a:endParaRPr/>
          </a:p>
        </p:txBody>
      </p:sp>
      <p:sp>
        <p:nvSpPr>
          <p:cNvPr id="1097" name="Shape 1097"/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 x 12 x 1024</a:t>
            </a:r>
            <a:endParaRPr/>
          </a:p>
        </p:txBody>
      </p:sp>
      <p:sp>
        <p:nvSpPr>
          <p:cNvPr id="1098" name="Shape 1098"/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 x 6 x 512</a:t>
            </a:r>
            <a:endParaRPr/>
          </a:p>
        </p:txBody>
      </p:sp>
      <p:sp>
        <p:nvSpPr>
          <p:cNvPr id="1099" name="Shape 1099"/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x 3 x 256</a:t>
            </a:r>
            <a:endParaRPr/>
          </a:p>
        </p:txBody>
      </p:sp>
      <p:sp>
        <p:nvSpPr>
          <p:cNvPr id="1100" name="Shape 1100"/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 x 1 x 128</a:t>
            </a:r>
            <a:endParaRPr/>
          </a:p>
        </p:txBody>
      </p:sp>
      <p:sp>
        <p:nvSpPr>
          <p:cNvPr id="1101" name="Shape 1101"/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 x 12 x 2048</a:t>
            </a:r>
            <a:endParaRPr/>
          </a:p>
        </p:txBody>
      </p:sp>
      <p:sp>
        <p:nvSpPr>
          <p:cNvPr id="1102" name="Shape 1102"/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03" name="Shape 1103"/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04" name="Shape 1104"/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05" name="Shape 1105"/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06" name="Shape 1106"/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07" name="Shape 1107"/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088" name="Shape 1088"/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DM</a:t>
            </a:r>
            <a:endParaRPr/>
          </a:p>
        </p:txBody>
      </p:sp>
      <p:cxnSp>
        <p:nvCxnSpPr>
          <p:cNvPr id="1108" name="Shape 1108"/>
          <p:cNvCxnSpPr>
            <a:stCxn id="1088" idx="6"/>
          </p:cNvCxnSpPr>
          <p:nvPr/>
        </p:nvCxnSpPr>
        <p:spPr>
          <a:xfrm>
            <a:off x="7032365" y="4982452"/>
            <a:ext cx="1764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9" name="Shape 1109"/>
          <p:cNvCxnSpPr>
            <a:endCxn id="1102" idx="4"/>
          </p:cNvCxnSpPr>
          <p:nvPr/>
        </p:nvCxnSpPr>
        <p:spPr>
          <a:xfrm rot="10800000">
            <a:off x="7495045" y="4202318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0" name="Shape 1110"/>
          <p:cNvCxnSpPr/>
          <p:nvPr/>
        </p:nvCxnSpPr>
        <p:spPr>
          <a:xfrm flipH="1" rot="10800000">
            <a:off x="8044259" y="3968855"/>
            <a:ext cx="1" cy="448683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1" name="Shape 1111"/>
          <p:cNvCxnSpPr/>
          <p:nvPr/>
        </p:nvCxnSpPr>
        <p:spPr>
          <a:xfrm rot="10800000">
            <a:off x="8738688" y="3740641"/>
            <a:ext cx="0" cy="461677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2" name="Shape 1112"/>
          <p:cNvCxnSpPr/>
          <p:nvPr/>
        </p:nvCxnSpPr>
        <p:spPr>
          <a:xfrm flipH="1" rot="10800000">
            <a:off x="9525757" y="3398100"/>
            <a:ext cx="1" cy="426283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3" name="Shape 1113"/>
          <p:cNvCxnSpPr/>
          <p:nvPr/>
        </p:nvCxnSpPr>
        <p:spPr>
          <a:xfrm rot="10800000">
            <a:off x="10315359" y="3036915"/>
            <a:ext cx="0" cy="426282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4" name="Shape 1114"/>
          <p:cNvCxnSpPr>
            <a:endCxn id="1107" idx="3"/>
          </p:cNvCxnSpPr>
          <p:nvPr/>
        </p:nvCxnSpPr>
        <p:spPr>
          <a:xfrm flipH="1" rot="10800000">
            <a:off x="6135105" y="4498718"/>
            <a:ext cx="386100" cy="233400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5" name="Shape 1115"/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6" name="Shape 1116"/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118" name="Shape 1118"/>
          <p:cNvCxnSpPr>
            <a:endCxn id="1117" idx="2"/>
          </p:cNvCxnSpPr>
          <p:nvPr/>
        </p:nvCxnSpPr>
        <p:spPr>
          <a:xfrm>
            <a:off x="975179" y="4709565"/>
            <a:ext cx="8958900" cy="1143300"/>
          </a:xfrm>
          <a:prstGeom prst="bentConnector4">
            <a:avLst>
              <a:gd fmla="val -153" name="adj1"/>
              <a:gd fmla="val 148529" name="adj2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9" name="Shape 1119"/>
          <p:cNvCxnSpPr>
            <a:endCxn id="1116" idx="2"/>
          </p:cNvCxnSpPr>
          <p:nvPr/>
        </p:nvCxnSpPr>
        <p:spPr>
          <a:xfrm>
            <a:off x="1824986" y="4705639"/>
            <a:ext cx="7372200" cy="1022700"/>
          </a:xfrm>
          <a:prstGeom prst="bentConnector4">
            <a:avLst>
              <a:gd fmla="val -41" name="adj1"/>
              <a:gd fmla="val 140774" name="adj2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0" name="Shape 1120"/>
          <p:cNvCxnSpPr>
            <a:endCxn id="1115" idx="2"/>
          </p:cNvCxnSpPr>
          <p:nvPr/>
        </p:nvCxnSpPr>
        <p:spPr>
          <a:xfrm flipH="1" rot="10800000">
            <a:off x="4198603" y="5574383"/>
            <a:ext cx="4271400" cy="97500"/>
          </a:xfrm>
          <a:prstGeom prst="bent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1" name="Shape 112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127" name="Shape 112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Image Preprocessing: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Online image augmentation in Tensorflow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Bounding box adjustments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horizontal flip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color distortion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Patch sampling</a:t>
            </a:r>
            <a:endParaRPr/>
          </a:p>
        </p:txBody>
      </p:sp>
      <p:sp>
        <p:nvSpPr>
          <p:cNvPr id="1128" name="Shape 112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24</a:t>
            </a:r>
            <a:endParaRPr/>
          </a:p>
        </p:txBody>
      </p:sp>
      <p:sp>
        <p:nvSpPr>
          <p:cNvPr id="1129" name="Shape 112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30" name="Shape 113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pSp>
        <p:nvGrpSpPr>
          <p:cNvPr id="1131" name="Shape 1131"/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1132" name="Shape 1132"/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1133" name="Shape 11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4" name="Shape 1134"/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35" name="Shape 1135"/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36" name="Shape 1136"/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37" name="Shape 1137"/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38" name="Shape 1138"/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39" name="Shape 1139"/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40" name="Shape 1140"/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41" name="Shape 1141"/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42" name="Shape 1142"/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43" name="Shape 1143"/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1145" name="Shape 1145"/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1146" name="Shape 11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7" name="Shape 1147"/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cap="flat" cmpd="sng" w="12700">
                <a:solidFill>
                  <a:srgbClr val="00B0F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48" name="Shape 1148"/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50" name="Shape 1150"/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52" name="Shape 1152"/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53" name="Shape 1153"/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56" name="Shape 1156"/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cxnSp>
          <p:nvCxnSpPr>
            <p:cNvPr id="1159" name="Shape 1159"/>
            <p:cNvCxnSpPr>
              <a:stCxn id="1133" idx="3"/>
              <a:endCxn id="1146" idx="1"/>
            </p:cNvCxnSpPr>
            <p:nvPr/>
          </p:nvCxnSpPr>
          <p:spPr>
            <a:xfrm flipH="1" rot="10800000">
              <a:off x="4055096" y="4756157"/>
              <a:ext cx="442800" cy="48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160" name="Shape 1160"/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1161" name="Shape 1161"/>
              <p:cNvPicPr preferRelativeResize="0"/>
              <p:nvPr/>
            </p:nvPicPr>
            <p:blipFill rotWithShape="1">
              <a:blip r:embed="rId3">
                <a:alphaModFix/>
              </a:blip>
              <a:srcRect b="25263" l="28941" r="47404" t="30410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2" name="Shape 1162"/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cap="flat" cmpd="sng" w="9525">
                <a:solidFill>
                  <a:srgbClr val="92D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63" name="Shape 1163"/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64" name="Shape 1164"/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65" name="Shape 1165"/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66" name="Shape 1166"/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67" name="Shape 1167"/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70" name="Shape 1170"/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71" name="Shape 1171"/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cxnSp>
          <p:nvCxnSpPr>
            <p:cNvPr id="1172" name="Shape 1172"/>
            <p:cNvCxnSpPr>
              <a:stCxn id="1146" idx="3"/>
              <a:endCxn id="1161" idx="1"/>
            </p:cNvCxnSpPr>
            <p:nvPr/>
          </p:nvCxnSpPr>
          <p:spPr>
            <a:xfrm>
              <a:off x="7569419" y="4756098"/>
              <a:ext cx="444300" cy="24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73" name="Shape 1173"/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1280 x 720 x 3</a:t>
              </a:r>
              <a:endParaRPr/>
            </a:p>
          </p:txBody>
        </p:sp>
        <p:sp>
          <p:nvSpPr>
            <p:cNvPr id="1174" name="Shape 1174"/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384 x 384 x 3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pic>
        <p:nvPicPr>
          <p:cNvPr id="1180" name="Shape 11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1555" l="0" r="74855" t="0"/>
          <a:stretch/>
        </p:blipFill>
        <p:spPr>
          <a:xfrm>
            <a:off x="8905981" y="1390820"/>
            <a:ext cx="1980220" cy="224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Shape 1181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25</a:t>
            </a:r>
            <a:endParaRPr/>
          </a:p>
        </p:txBody>
      </p:sp>
      <p:sp>
        <p:nvSpPr>
          <p:cNvPr id="1182" name="Shape 1182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83" name="Shape 1183"/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Draft</a:t>
            </a:r>
            <a:endParaRPr/>
          </a:p>
        </p:txBody>
      </p:sp>
      <p:sp>
        <p:nvSpPr>
          <p:cNvPr id="1184" name="Shape 118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185" name="Shape 1185"/>
          <p:cNvPicPr preferRelativeResize="0"/>
          <p:nvPr/>
        </p:nvPicPr>
        <p:blipFill rotWithShape="1">
          <a:blip r:embed="rId4">
            <a:alphaModFix/>
          </a:blip>
          <a:srcRect b="0" l="74982" r="0" t="0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Shape 1186"/>
          <p:cNvPicPr preferRelativeResize="0"/>
          <p:nvPr/>
        </p:nvPicPr>
        <p:blipFill rotWithShape="1">
          <a:blip r:embed="rId4">
            <a:alphaModFix/>
          </a:blip>
          <a:srcRect b="0" l="0" r="50141" t="0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Shape 1187"/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 V</a:t>
            </a:r>
            <a:endParaRPr/>
          </a:p>
        </p:txBody>
      </p:sp>
      <p:sp>
        <p:nvSpPr>
          <p:cNvPr id="1188" name="Shape 1188"/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pic>
        <p:nvPicPr>
          <p:cNvPr id="1189" name="Shape 1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9787" y="1557566"/>
            <a:ext cx="1926214" cy="221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Shape 1190"/>
          <p:cNvPicPr preferRelativeResize="0"/>
          <p:nvPr/>
        </p:nvPicPr>
        <p:blipFill rotWithShape="1">
          <a:blip r:embed="rId6">
            <a:alphaModFix/>
          </a:blip>
          <a:srcRect b="0" l="0" r="49753" t="0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 rotWithShape="1">
          <a:blip r:embed="rId6">
            <a:alphaModFix/>
          </a:blip>
          <a:srcRect b="0" l="74736" r="533" t="0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Shape 1192"/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Groundtruth</a:t>
            </a:r>
            <a:endParaRPr b="1"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93" name="Shape 1193"/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Predicted</a:t>
            </a:r>
            <a:endParaRPr/>
          </a:p>
        </p:txBody>
      </p:sp>
      <p:sp>
        <p:nvSpPr>
          <p:cNvPr id="1194" name="Shape 1194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593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0" name="Shape 120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201" name="Shape 1201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26</a:t>
            </a:r>
            <a:endParaRPr/>
          </a:p>
        </p:txBody>
      </p:sp>
      <p:sp>
        <p:nvSpPr>
          <p:cNvPr id="1202" name="Shape 1202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3" name="Shape 1203"/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Draft</a:t>
            </a:r>
            <a:endParaRPr/>
          </a:p>
        </p:txBody>
      </p:sp>
      <p:sp>
        <p:nvSpPr>
          <p:cNvPr id="1204" name="Shape 120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205" name="Shape 1205"/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</a:t>
            </a:r>
            <a:endParaRPr/>
          </a:p>
        </p:txBody>
      </p:sp>
      <p:sp>
        <p:nvSpPr>
          <p:cNvPr id="1206" name="Shape 1206"/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sp>
        <p:nvSpPr>
          <p:cNvPr id="1207" name="Shape 1207"/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Groundtruth</a:t>
            </a:r>
            <a:endParaRPr b="1"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8" name="Shape 1208"/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Predicted</a:t>
            </a:r>
            <a:endParaRPr/>
          </a:p>
        </p:txBody>
      </p:sp>
      <p:sp>
        <p:nvSpPr>
          <p:cNvPr id="1209" name="Shape 1209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215" name="Shape 1215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Speed: training is slow ~ 5 days, inference 900 ms per batch → 56,25 ms – 17 Hz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Mean average precision for SSD: 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KITTI: ~25% mAP after 30k iters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GTAV: very low mAP, not learning at all ~1-8% after 200k iters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prediction: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KITTI: depth not learning, only after 40k iters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GTAV: depth learning good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16" name="Shape 1216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27</a:t>
            </a:r>
            <a:endParaRPr/>
          </a:p>
        </p:txBody>
      </p:sp>
      <p:sp>
        <p:nvSpPr>
          <p:cNvPr id="1217" name="Shape 1217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Draft</a:t>
            </a:r>
            <a:endParaRPr/>
          </a:p>
        </p:txBody>
      </p:sp>
      <p:sp>
        <p:nvSpPr>
          <p:cNvPr id="1219" name="Shape 1219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RGB ranges:</a:t>
            </a:r>
            <a:endParaRPr/>
          </a:p>
        </p:txBody>
      </p:sp>
      <p:sp>
        <p:nvSpPr>
          <p:cNvPr id="1225" name="Shape 122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sp>
        <p:nvSpPr>
          <p:cNvPr id="1226" name="Shape 1226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28</a:t>
            </a:r>
            <a:endParaRPr/>
          </a:p>
        </p:txBody>
      </p:sp>
      <p:sp>
        <p:nvSpPr>
          <p:cNvPr id="1227" name="Shape 1227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28" name="Shape 122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pSp>
        <p:nvGrpSpPr>
          <p:cNvPr id="1229" name="Shape 1229"/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1230" name="Shape 1230"/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231" name="Shape 1231"/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1232" name="Shape 123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33" name="Shape 1233"/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Red: KITTI, Blue: GTA V</a:t>
                  </a:r>
                  <a:endParaRPr/>
                </a:p>
              </p:txBody>
            </p:sp>
          </p:grpSp>
          <p:grpSp>
            <p:nvGrpSpPr>
              <p:cNvPr id="1234" name="Shape 1234"/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1235" name="Shape 12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36" name="Shape 1236"/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Green: KITTI, Red: GTA V</a:t>
                  </a:r>
                  <a:endParaRPr/>
                </a:p>
              </p:txBody>
            </p:sp>
          </p:grpSp>
          <p:grpSp>
            <p:nvGrpSpPr>
              <p:cNvPr id="1237" name="Shape 1237"/>
              <p:cNvGrpSpPr/>
              <p:nvPr/>
            </p:nvGrpSpPr>
            <p:grpSpPr>
              <a:xfrm>
                <a:off x="8065190" y="2456892"/>
                <a:ext cx="3953459" cy="2916324"/>
                <a:chOff x="8065190" y="2456892"/>
                <a:chExt cx="3953459" cy="2916324"/>
              </a:xfrm>
            </p:grpSpPr>
            <p:pic>
              <p:nvPicPr>
                <p:cNvPr id="1238" name="Shape 123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39" name="Shape 1239"/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Blue: KITTI, Green: GTA V</a:t>
                  </a:r>
                  <a:endParaRPr/>
                </a:p>
              </p:txBody>
            </p:sp>
          </p:grpSp>
          <p:sp>
            <p:nvSpPr>
              <p:cNvPr id="1240" name="Shape 1240"/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241" name="Shape 1241"/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Red</a:t>
              </a:r>
              <a:endParaRPr/>
            </a:p>
          </p:txBody>
        </p:sp>
        <p:sp>
          <p:nvSpPr>
            <p:cNvPr id="1242" name="Shape 1242"/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Green</a:t>
              </a:r>
              <a:endParaRPr/>
            </a:p>
          </p:txBody>
        </p:sp>
        <p:sp>
          <p:nvSpPr>
            <p:cNvPr id="1243" name="Shape 1243"/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Blue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HSI ranges:</a:t>
            </a:r>
            <a:endParaRPr/>
          </a:p>
        </p:txBody>
      </p:sp>
      <p:sp>
        <p:nvSpPr>
          <p:cNvPr id="1249" name="Shape 124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sp>
        <p:nvSpPr>
          <p:cNvPr id="1250" name="Shape 1250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29</a:t>
            </a:r>
            <a:endParaRPr/>
          </a:p>
        </p:txBody>
      </p:sp>
      <p:sp>
        <p:nvSpPr>
          <p:cNvPr id="1251" name="Shape 1251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52" name="Shape 1252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pSp>
        <p:nvGrpSpPr>
          <p:cNvPr id="1253" name="Shape 1253"/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1254" name="Shape 1254"/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1255" name="Shape 125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6" name="Shape 1256"/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Green: KITTI, Blue: GTA V</a:t>
                </a:r>
                <a:endParaRPr/>
              </a:p>
            </p:txBody>
          </p:sp>
        </p:grpSp>
        <p:grpSp>
          <p:nvGrpSpPr>
            <p:cNvPr id="1257" name="Shape 1257"/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1258" name="Shape 125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9" name="Shape 1259"/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Green: KITTI, Red: GTA V</a:t>
                </a:r>
                <a:endParaRPr/>
              </a:p>
            </p:txBody>
          </p:sp>
        </p:grpSp>
        <p:grpSp>
          <p:nvGrpSpPr>
            <p:cNvPr id="1260" name="Shape 1260"/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1261" name="Shape 126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2" name="Shape 1262"/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Blue: KITTI, Red: GTA V</a:t>
                </a:r>
                <a:endParaRPr/>
              </a:p>
            </p:txBody>
          </p:sp>
        </p:grpSp>
        <p:grpSp>
          <p:nvGrpSpPr>
            <p:cNvPr id="1263" name="Shape 1263"/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264" name="Shape 1264"/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265" name="Shape 1265"/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266" name="Shape 1266"/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Hue</a:t>
              </a:r>
              <a:endParaRPr/>
            </a:p>
          </p:txBody>
        </p:sp>
        <p:sp>
          <p:nvSpPr>
            <p:cNvPr id="1267" name="Shape 1267"/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Saturation</a:t>
              </a:r>
              <a:endParaRPr/>
            </a:p>
          </p:txBody>
        </p:sp>
        <p:sp>
          <p:nvSpPr>
            <p:cNvPr id="1268" name="Shape 1268"/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Intensity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pic>
        <p:nvPicPr>
          <p:cNvPr id="1274" name="Shape 127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76" y="1571779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Shape 127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</a:t>
            </a:r>
            <a:endParaRPr/>
          </a:p>
        </p:txBody>
      </p:sp>
      <p:sp>
        <p:nvSpPr>
          <p:cNvPr id="1276" name="Shape 127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77" name="Shape 1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151" y="1572670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Shape 1278"/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sp>
        <p:nvSpPr>
          <p:cNvPr id="1279" name="Shape 1279"/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 V</a:t>
            </a:r>
            <a:endParaRPr/>
          </a:p>
        </p:txBody>
      </p:sp>
      <p:cxnSp>
        <p:nvCxnSpPr>
          <p:cNvPr id="1280" name="Shape 1280"/>
          <p:cNvCxnSpPr/>
          <p:nvPr/>
        </p:nvCxnSpPr>
        <p:spPr>
          <a:xfrm>
            <a:off x="1217680" y="4426508"/>
            <a:ext cx="126014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1" name="Shape 1281"/>
          <p:cNvCxnSpPr/>
          <p:nvPr/>
        </p:nvCxnSpPr>
        <p:spPr>
          <a:xfrm rot="10800000">
            <a:off x="2477820" y="4426508"/>
            <a:ext cx="0" cy="105472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2" name="Shape 1282"/>
          <p:cNvCxnSpPr/>
          <p:nvPr/>
        </p:nvCxnSpPr>
        <p:spPr>
          <a:xfrm>
            <a:off x="6600056" y="4426508"/>
            <a:ext cx="1512168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3" name="Shape 1283"/>
          <p:cNvCxnSpPr/>
          <p:nvPr/>
        </p:nvCxnSpPr>
        <p:spPr>
          <a:xfrm rot="10800000">
            <a:off x="8112224" y="4426508"/>
            <a:ext cx="0" cy="105472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4" name="Shape 128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285" name="Shape 1285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Bounding box distributions: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 Motivation</a:t>
            </a:r>
            <a:endParaRPr/>
          </a:p>
        </p:txBody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Goal: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Improve vehicle detections with CNN in real-time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Issues: poor performance for largely overlapping vehicles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Possible solution: using depth information to distinguish between overlapping vehicles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of synthetic GTA V training data</a:t>
            </a:r>
            <a:endParaRPr/>
          </a:p>
        </p:txBody>
      </p:sp>
      <p:sp>
        <p:nvSpPr>
          <p:cNvPr id="714" name="Shape 714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/>
          </a:p>
        </p:txBody>
      </p:sp>
      <p:grpSp>
        <p:nvGrpSpPr>
          <p:cNvPr id="715" name="Shape 715"/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716" name="Shape 7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Shape 717"/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cap="flat" cmpd="sng" w="381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cap="flat" cmpd="sng" w="381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20" name="Shape 720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1" name="Shape 72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Bounding box positions:</a:t>
            </a:r>
            <a:endParaRPr/>
          </a:p>
        </p:txBody>
      </p:sp>
      <p:sp>
        <p:nvSpPr>
          <p:cNvPr id="1291" name="Shape 129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sp>
        <p:nvSpPr>
          <p:cNvPr id="1292" name="Shape 1292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31</a:t>
            </a:r>
            <a:endParaRPr/>
          </a:p>
        </p:txBody>
      </p:sp>
      <p:sp>
        <p:nvSpPr>
          <p:cNvPr id="1293" name="Shape 129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94" name="Shape 1294"/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sp>
        <p:nvSpPr>
          <p:cNvPr id="1295" name="Shape 1295"/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 V</a:t>
            </a:r>
            <a:endParaRPr/>
          </a:p>
        </p:txBody>
      </p:sp>
      <p:sp>
        <p:nvSpPr>
          <p:cNvPr id="1296" name="Shape 129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297" name="Shape 1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836" y="2003358"/>
            <a:ext cx="4431523" cy="4431523"/>
          </a:xfrm>
          <a:prstGeom prst="rect">
            <a:avLst/>
          </a:prstGeom>
          <a:noFill/>
          <a:ln cap="flat" cmpd="sng" w="9525">
            <a:solidFill>
              <a:srgbClr val="6886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8" name="Shape 1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4052" y="2003358"/>
            <a:ext cx="4431523" cy="4431523"/>
          </a:xfrm>
          <a:prstGeom prst="rect">
            <a:avLst/>
          </a:prstGeom>
          <a:noFill/>
          <a:ln cap="flat" cmpd="sng" w="9525">
            <a:solidFill>
              <a:srgbClr val="6886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Summary: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prediction trained on GTA V data works good, due to “perfect” data with all 3 approaches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Bounding box prediction with GTA V data is difficult and needs careful parameter choosing/tuning for all approaches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loss weights with 4:1 or 8:1 (DSSD:FCRN) when multitask training on GTA V or 1:4 when training on KITTI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 V trained networks works WELL/BAD on KITTI datasets …</a:t>
            </a:r>
            <a:endParaRPr/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04" name="Shape 130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sp>
        <p:nvSpPr>
          <p:cNvPr id="1305" name="Shape 130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32</a:t>
            </a:r>
            <a:endParaRPr/>
          </a:p>
        </p:txBody>
      </p:sp>
      <p:sp>
        <p:nvSpPr>
          <p:cNvPr id="1306" name="Shape 130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07" name="Shape 13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308" name="Shape 1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368" y="6539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Shape 13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68" y="1052736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6. Future Work</a:t>
            </a:r>
            <a:endParaRPr/>
          </a:p>
        </p:txBody>
      </p:sp>
      <p:sp>
        <p:nvSpPr>
          <p:cNvPr id="1315" name="Shape 1315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Datasets:</a:t>
            </a:r>
            <a:endParaRPr/>
          </a:p>
          <a:p>
            <a:pPr indent="-228594" lvl="0" marL="22859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→"/>
            </a:pPr>
            <a:r>
              <a:rPr b="0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 offline preprocessing to handle ground truth bounding boxes out of range</a:t>
            </a:r>
            <a:endParaRPr/>
          </a:p>
          <a:p>
            <a:pPr indent="-228594" lvl="0" marL="22859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→"/>
            </a:pPr>
            <a:r>
              <a:rPr b="0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Need to use more GTA V images ~ 200.000 images, since difference in images is very low</a:t>
            </a:r>
            <a:endParaRPr/>
          </a:p>
          <a:p>
            <a:pPr indent="-228594" lvl="0" marL="22859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→"/>
            </a:pPr>
            <a:r>
              <a:rPr b="0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Adjust color ranges of GTA V data according KITTI and better in-game traffic flow control</a:t>
            </a:r>
            <a:endParaRPr/>
          </a:p>
          <a:p>
            <a:pPr indent="-228594" lvl="0" marL="22859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→"/>
            </a:pPr>
            <a:r>
              <a:rPr b="0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Eliminate wrong bounding boxes due to insufficient occlusion handling in game – using stencil map for bounding box creation and matching with data needed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/>
          </a:p>
          <a:p>
            <a:pPr indent="-228594" lvl="0" marL="22859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→"/>
            </a:pPr>
            <a:r>
              <a:rPr b="0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berHu loss instead of l2 norm (better results in paper), we already implemented it, but didn‘t train with</a:t>
            </a:r>
            <a:endParaRPr b="0" i="0" sz="17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→"/>
            </a:pPr>
            <a:r>
              <a:rPr b="0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Combine KITTI and GTA datasets</a:t>
            </a:r>
            <a:endParaRPr b="0" i="0" sz="17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SSD:</a:t>
            </a:r>
            <a:endParaRPr/>
          </a:p>
          <a:p>
            <a:pPr indent="-228594" lvl="0" marL="22859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→"/>
            </a:pPr>
            <a:r>
              <a:rPr b="0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loss has problems to converge, especially for positive bounding box examples and localization; lots of small bounding boxes in GTA V data, better default box sizes, ratios and tiling needed</a:t>
            </a:r>
            <a:endParaRPr/>
          </a:p>
          <a:p>
            <a:pPr indent="-228594" lvl="0" marL="22859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→"/>
            </a:pPr>
            <a:r>
              <a:rPr b="0" i="0" lang="en-US" sz="17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Crossvalidation, mAP@[.5:.95], submission to cvlibs.net</a:t>
            </a:r>
            <a:endParaRPr b="0" i="0" sz="17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16" name="Shape 1316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33</a:t>
            </a:r>
            <a:endParaRPr/>
          </a:p>
        </p:txBody>
      </p:sp>
      <p:sp>
        <p:nvSpPr>
          <p:cNvPr id="1317" name="Shape 1317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18" name="Shape 131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6. Future Work</a:t>
            </a:r>
            <a:endParaRPr/>
          </a:p>
        </p:txBody>
      </p:sp>
      <p:sp>
        <p:nvSpPr>
          <p:cNvPr id="1324" name="Shape 1324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FCRN-DSSD: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Networks are in modular architecture, it’s easy to change certain parts/networks – trying other detectors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Extend code to support multiple GPUs for faster training, since a lot of trial and error is needed to get optimal loss weights, default box sizes, ratios, tiling etc.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learning rate too high, SSD loss will oscillate, depth loss will converge fast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learning rate too low, depth loss will not converge, SSD loss will oscillate less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Finding optimal weight for both loss function - Adaptive Loss Balancing</a:t>
            </a:r>
            <a:endParaRPr/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25" name="Shape 132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34</a:t>
            </a:r>
            <a:endParaRPr/>
          </a:p>
        </p:txBody>
      </p:sp>
      <p:sp>
        <p:nvSpPr>
          <p:cNvPr id="1326" name="Shape 132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27" name="Shape 132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Questions?</a:t>
            </a:r>
            <a:endParaRPr/>
          </a:p>
        </p:txBody>
      </p:sp>
      <p:pic>
        <p:nvPicPr>
          <p:cNvPr id="1333" name="Shape 1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" y="-351420"/>
            <a:ext cx="4058027" cy="289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Shape 13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184" y="2384884"/>
            <a:ext cx="4074371" cy="224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Shape 13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184" y="4625788"/>
            <a:ext cx="4071906" cy="259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Backup</a:t>
            </a:r>
            <a:endParaRPr/>
          </a:p>
        </p:txBody>
      </p:sp>
      <p:pic>
        <p:nvPicPr>
          <p:cNvPr id="1341" name="Shape 1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" y="-351420"/>
            <a:ext cx="4058027" cy="289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Shape 1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184" y="2384884"/>
            <a:ext cx="4074371" cy="224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Shape 13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184" y="4625788"/>
            <a:ext cx="4071906" cy="259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9" name="Shape 1349"/>
          <p:cNvSpPr txBox="1"/>
          <p:nvPr>
            <p:ph idx="1" type="body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Loss during training: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0" name="Shape 1350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1" name="Shape 1351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2" name="Shape 1352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53" name="Shape 1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Shape 1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Shape 13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FCRN-SSD</a:t>
            </a:r>
            <a:endParaRPr/>
          </a:p>
        </p:txBody>
      </p:sp>
      <p:sp>
        <p:nvSpPr>
          <p:cNvPr id="1361" name="Shape 1361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Pretrained weights trained on NYU v2 dataset:</a:t>
            </a:r>
            <a:endParaRPr/>
          </a:p>
        </p:txBody>
      </p:sp>
      <p:sp>
        <p:nvSpPr>
          <p:cNvPr id="1362" name="Shape 1362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363" name="Shape 1363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</a:t>
            </a:r>
            <a:endParaRPr/>
          </a:p>
        </p:txBody>
      </p:sp>
      <p:pic>
        <p:nvPicPr>
          <p:cNvPr id="1364" name="Shape 1364"/>
          <p:cNvPicPr preferRelativeResize="0"/>
          <p:nvPr/>
        </p:nvPicPr>
        <p:blipFill rotWithShape="1">
          <a:blip r:embed="rId3">
            <a:alphaModFix/>
          </a:blip>
          <a:srcRect b="0" l="0" r="14338" t="0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Shape 1365"/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cap="flat" cmpd="sng" w="635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66" name="Shape 136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367" name="Shape 1367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73" name="Shape 1373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74" name="Shape 1374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75" name="Shape 1375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cid:5ec977b7-264a-4abd-9333-4cd491e107c7" id="1376" name="Shape 1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Shape 1377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L2 training loss: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3" name="Shape 1383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4" name="Shape 1384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35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5" name="Shape 1385"/>
          <p:cNvSpPr txBox="1"/>
          <p:nvPr>
            <p:ph idx="3" type="body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386" name="Shape 1386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1387" name="Shape 1387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 Light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388" name="Shape 1388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pic>
        <p:nvPicPr>
          <p:cNvPr id="1389" name="Shape 1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92" name="Shape 1392"/>
          <p:cNvSpPr txBox="1"/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Up-Projection Module: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 Motivation</a:t>
            </a:r>
            <a:endParaRPr/>
          </a:p>
        </p:txBody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Used datasets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9" name="Shape 729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/>
          </a:p>
        </p:txBody>
      </p:sp>
      <p:sp>
        <p:nvSpPr>
          <p:cNvPr id="730" name="Shape 730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31" name="Shape 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630" y="4401108"/>
            <a:ext cx="215726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76" y="3044933"/>
            <a:ext cx="2159517" cy="11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630" y="1736760"/>
            <a:ext cx="215726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4897" y="4401801"/>
            <a:ext cx="2165367" cy="119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4898" y="3044933"/>
            <a:ext cx="2159514" cy="118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74898" y="1736760"/>
            <a:ext cx="215726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63895" y="1736760"/>
            <a:ext cx="210932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3896" y="3055953"/>
            <a:ext cx="210932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3896" y="4401108"/>
            <a:ext cx="2109325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03043" y="3055953"/>
            <a:ext cx="210932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03043" y="4401920"/>
            <a:ext cx="2107881" cy="118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95037" y="1735521"/>
            <a:ext cx="2107881" cy="118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44421" y="3056764"/>
            <a:ext cx="2107882" cy="118568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 15k, 640 x 352, uint8/16 depth map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54205 boxes</a:t>
            </a:r>
            <a:endParaRPr/>
          </a:p>
        </p:txBody>
      </p:sp>
      <p:sp>
        <p:nvSpPr>
          <p:cNvPr id="745" name="Shape 745"/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 V 16k, 1280 x 720, uint8 depth map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80364 boxes</a:t>
            </a:r>
            <a:endParaRPr/>
          </a:p>
        </p:txBody>
      </p:sp>
      <p:pic>
        <p:nvPicPr>
          <p:cNvPr id="746" name="Shape 7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640746" y="4399869"/>
            <a:ext cx="2111527" cy="11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44421" y="1728751"/>
            <a:ext cx="2107881" cy="1185683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98" name="Shape 1398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Evaluation:</a:t>
            </a:r>
            <a:endParaRPr/>
          </a:p>
        </p:txBody>
      </p:sp>
      <p:sp>
        <p:nvSpPr>
          <p:cNvPr id="1399" name="Shape 1399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</a:t>
            </a:r>
            <a:endParaRPr/>
          </a:p>
        </p:txBody>
      </p:sp>
      <p:sp>
        <p:nvSpPr>
          <p:cNvPr id="1400" name="Shape 1400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01" name="Shape 1401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/>
          </a:p>
        </p:txBody>
      </p:sp>
      <p:sp>
        <p:nvSpPr>
          <p:cNvPr id="1402" name="Shape 1402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03" name="Shape 1403"/>
          <p:cNvSpPr/>
          <p:nvPr/>
        </p:nvSpPr>
        <p:spPr>
          <a:xfrm>
            <a:off x="7904758" y="2554025"/>
            <a:ext cx="504056" cy="522058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*Training cancelled due to deadline of students in pool room</a:t>
            </a:r>
            <a:endParaRPr/>
          </a:p>
        </p:txBody>
      </p:sp>
      <p:sp>
        <p:nvSpPr>
          <p:cNvPr id="1405" name="Shape 1405"/>
          <p:cNvSpPr txBox="1"/>
          <p:nvPr/>
        </p:nvSpPr>
        <p:spPr>
          <a:xfrm>
            <a:off x="1146086" y="3746352"/>
            <a:ext cx="112046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-"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Images are generated by FCRN (epoch no. 67 at time of writing)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-"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Trained and Tested together with KITTI Object Challenge training dataset (60/40 split)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-"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Optimizer: RMSProp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-"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 images / batch, lr: 0.001, weight_decay: 0.0005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-"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Loss Function: </a:t>
            </a:r>
            <a:endParaRPr/>
          </a:p>
        </p:txBody>
      </p:sp>
      <p:pic>
        <p:nvPicPr>
          <p:cNvPr id="1406" name="Shape 1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9716" y="5407645"/>
            <a:ext cx="5801950" cy="8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Shape 14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7082" y="2311196"/>
            <a:ext cx="3337550" cy="100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Shape 14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7591" y="2308031"/>
            <a:ext cx="3298899" cy="99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Shape 1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847" y="2311196"/>
            <a:ext cx="3337550" cy="100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Shape 141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415" name="Shape 1415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 Deconvolution Module:</a:t>
            </a:r>
            <a:endParaRPr/>
          </a:p>
        </p:txBody>
      </p:sp>
      <p:sp>
        <p:nvSpPr>
          <p:cNvPr id="1416" name="Shape 1416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417" name="Shape 141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36</a:t>
            </a:r>
            <a:endParaRPr/>
          </a:p>
        </p:txBody>
      </p:sp>
      <p:sp>
        <p:nvSpPr>
          <p:cNvPr id="1418" name="Shape 1418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419" name="Shape 1419"/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1420" name="Shape 1420"/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1421" name="Shape 1421"/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422" name="Shape 1422"/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423" name="Shape 1423"/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424" name="Shape 1424"/>
            <p:cNvCxnSpPr>
              <a:endCxn id="1425" idx="1"/>
            </p:cNvCxnSpPr>
            <p:nvPr/>
          </p:nvCxnSpPr>
          <p:spPr>
            <a:xfrm>
              <a:off x="1973622" y="4148657"/>
              <a:ext cx="3798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426" name="Shape 1426"/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Deconv layer H x W x 512</a:t>
              </a:r>
              <a:endParaRPr/>
            </a:p>
          </p:txBody>
        </p:sp>
        <p:sp>
          <p:nvSpPr>
            <p:cNvPr id="1427" name="Shape 1427"/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layer (SSD)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2H x 2W x D</a:t>
              </a: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 rot="5400000">
              <a:off x="1671435" y="2690918"/>
              <a:ext cx="1368152" cy="468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Deconv 2x2x512</a:t>
              </a: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 rot="5400000">
              <a:off x="3201905" y="2690918"/>
              <a:ext cx="1368152" cy="4680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 3x3x512</a:t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 rot="5400000">
              <a:off x="4757565" y="2690918"/>
              <a:ext cx="1368152" cy="46805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BN</a:t>
              </a: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 rot="5400000">
              <a:off x="1669346" y="4598707"/>
              <a:ext cx="1368152" cy="4680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 3x3x512</a:t>
              </a: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 rot="5400000">
              <a:off x="2412721" y="4598707"/>
              <a:ext cx="1368152" cy="46805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BN</a:t>
              </a: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 rot="5400000">
              <a:off x="3201905" y="4598707"/>
              <a:ext cx="1368152" cy="468052"/>
            </a:xfrm>
            <a:prstGeom prst="rect">
              <a:avLst/>
            </a:prstGeom>
            <a:solidFill>
              <a:srgbClr val="87A9B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 rot="5400000">
              <a:off x="3993118" y="4598707"/>
              <a:ext cx="1368152" cy="4680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 3x3x512</a:t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 rot="5400000">
              <a:off x="4736493" y="4598707"/>
              <a:ext cx="1368152" cy="46805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BN</a:t>
              </a: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 rot="5400000">
              <a:off x="5750681" y="3663026"/>
              <a:ext cx="1368152" cy="468052"/>
            </a:xfrm>
            <a:prstGeom prst="rect">
              <a:avLst/>
            </a:prstGeom>
            <a:solidFill>
              <a:srgbClr val="D3E1E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Eltw. Product</a:t>
              </a: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 rot="5400000">
              <a:off x="6539865" y="3663026"/>
              <a:ext cx="1368152" cy="468052"/>
            </a:xfrm>
            <a:prstGeom prst="rect">
              <a:avLst/>
            </a:prstGeom>
            <a:solidFill>
              <a:srgbClr val="87A9B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437" name="Shape 1437"/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2H x 2W x 512</a:t>
              </a:r>
              <a:endParaRPr/>
            </a:p>
          </p:txBody>
        </p:sp>
        <p:cxnSp>
          <p:nvCxnSpPr>
            <p:cNvPr id="1438" name="Shape 1438"/>
            <p:cNvCxnSpPr>
              <a:endCxn id="1431" idx="1"/>
            </p:cNvCxnSpPr>
            <p:nvPr/>
          </p:nvCxnSpPr>
          <p:spPr>
            <a:xfrm>
              <a:off x="2821397" y="4148657"/>
              <a:ext cx="2754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39" name="Shape 1439"/>
            <p:cNvCxnSpPr>
              <a:stCxn id="1431" idx="3"/>
              <a:endCxn id="1432" idx="1"/>
            </p:cNvCxnSpPr>
            <p:nvPr/>
          </p:nvCxnSpPr>
          <p:spPr>
            <a:xfrm flipH="1" rot="10800000">
              <a:off x="3096797" y="4148509"/>
              <a:ext cx="7893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0" name="Shape 1440"/>
            <p:cNvCxnSpPr>
              <a:stCxn id="1432" idx="3"/>
              <a:endCxn id="1433" idx="1"/>
            </p:cNvCxnSpPr>
            <p:nvPr/>
          </p:nvCxnSpPr>
          <p:spPr>
            <a:xfrm flipH="1" rot="10800000">
              <a:off x="3885981" y="4148509"/>
              <a:ext cx="7911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1" name="Shape 1441"/>
            <p:cNvCxnSpPr>
              <a:stCxn id="1433" idx="3"/>
              <a:endCxn id="1434" idx="1"/>
            </p:cNvCxnSpPr>
            <p:nvPr/>
          </p:nvCxnSpPr>
          <p:spPr>
            <a:xfrm flipH="1" rot="10800000">
              <a:off x="4677194" y="4148509"/>
              <a:ext cx="7434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2" name="Shape 1442"/>
            <p:cNvCxnSpPr>
              <a:stCxn id="1421" idx="3"/>
              <a:endCxn id="1428" idx="1"/>
            </p:cNvCxnSpPr>
            <p:nvPr/>
          </p:nvCxnSpPr>
          <p:spPr>
            <a:xfrm flipH="1" rot="10800000">
              <a:off x="1179485" y="2240720"/>
              <a:ext cx="1176000" cy="6975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3" name="Shape 1443"/>
            <p:cNvCxnSpPr>
              <a:stCxn id="1428" idx="3"/>
              <a:endCxn id="1429" idx="1"/>
            </p:cNvCxnSpPr>
            <p:nvPr/>
          </p:nvCxnSpPr>
          <p:spPr>
            <a:xfrm flipH="1" rot="10800000">
              <a:off x="2355511" y="2240720"/>
              <a:ext cx="15306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4" name="Shape 1444"/>
            <p:cNvCxnSpPr>
              <a:stCxn id="1429" idx="3"/>
              <a:endCxn id="1430" idx="1"/>
            </p:cNvCxnSpPr>
            <p:nvPr/>
          </p:nvCxnSpPr>
          <p:spPr>
            <a:xfrm flipH="1" rot="10800000">
              <a:off x="3885981" y="2240720"/>
              <a:ext cx="15558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5" name="Shape 1445"/>
            <p:cNvCxnSpPr>
              <a:stCxn id="1430" idx="3"/>
              <a:endCxn id="1435" idx="1"/>
            </p:cNvCxnSpPr>
            <p:nvPr/>
          </p:nvCxnSpPr>
          <p:spPr>
            <a:xfrm flipH="1" rot="10800000">
              <a:off x="5441641" y="3213020"/>
              <a:ext cx="993000" cy="3960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6" name="Shape 1446"/>
            <p:cNvCxnSpPr>
              <a:stCxn id="1434" idx="3"/>
              <a:endCxn id="1435" idx="1"/>
            </p:cNvCxnSpPr>
            <p:nvPr/>
          </p:nvCxnSpPr>
          <p:spPr>
            <a:xfrm flipH="1" rot="10800000">
              <a:off x="5420569" y="3213109"/>
              <a:ext cx="1014300" cy="23037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7" name="Shape 1447"/>
            <p:cNvCxnSpPr>
              <a:stCxn id="1435" idx="3"/>
              <a:endCxn id="1436" idx="1"/>
            </p:cNvCxnSpPr>
            <p:nvPr/>
          </p:nvCxnSpPr>
          <p:spPr>
            <a:xfrm flipH="1" rot="10800000">
              <a:off x="6434757" y="3212828"/>
              <a:ext cx="7893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8" name="Shape 1448"/>
            <p:cNvCxnSpPr>
              <a:stCxn id="1436" idx="3"/>
            </p:cNvCxnSpPr>
            <p:nvPr/>
          </p:nvCxnSpPr>
          <p:spPr>
            <a:xfrm>
              <a:off x="7223941" y="4581128"/>
              <a:ext cx="6165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449" name="Shape 1449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455" name="Shape 1455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 Prediction Module:</a:t>
            </a:r>
            <a:endParaRPr/>
          </a:p>
        </p:txBody>
      </p:sp>
      <p:sp>
        <p:nvSpPr>
          <p:cNvPr id="1456" name="Shape 1456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457" name="Shape 145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37</a:t>
            </a:r>
            <a:endParaRPr/>
          </a:p>
        </p:txBody>
      </p:sp>
      <p:sp>
        <p:nvSpPr>
          <p:cNvPr id="1458" name="Shape 1458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4984761" y="5419845"/>
            <a:ext cx="1269664" cy="1256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Layer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460" name="Shape 1460"/>
          <p:cNvCxnSpPr/>
          <p:nvPr/>
        </p:nvCxnSpPr>
        <p:spPr>
          <a:xfrm rot="10800000">
            <a:off x="5617701" y="3486707"/>
            <a:ext cx="0" cy="37988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1" name="Shape 1461"/>
          <p:cNvSpPr/>
          <p:nvPr/>
        </p:nvSpPr>
        <p:spPr>
          <a:xfrm>
            <a:off x="4935517" y="4662909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462" name="Shape 1462"/>
          <p:cNvSpPr/>
          <p:nvPr/>
        </p:nvSpPr>
        <p:spPr>
          <a:xfrm>
            <a:off x="4922112" y="2240466"/>
            <a:ext cx="1368152" cy="468052"/>
          </a:xfrm>
          <a:prstGeom prst="rect">
            <a:avLst/>
          </a:prstGeom>
          <a:solidFill>
            <a:srgbClr val="D3E1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Eltw. Sum</a:t>
            </a:r>
            <a:endParaRPr/>
          </a:p>
        </p:txBody>
      </p:sp>
      <p:sp>
        <p:nvSpPr>
          <p:cNvPr id="1463" name="Shape 1463"/>
          <p:cNvSpPr/>
          <p:nvPr/>
        </p:nvSpPr>
        <p:spPr>
          <a:xfrm>
            <a:off x="7349683" y="2645918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Loc Regress</a:t>
            </a:r>
            <a:endParaRPr/>
          </a:p>
        </p:txBody>
      </p:sp>
      <p:cxnSp>
        <p:nvCxnSpPr>
          <p:cNvPr id="1464" name="Shape 1464"/>
          <p:cNvCxnSpPr>
            <a:stCxn id="1465" idx="3"/>
          </p:cNvCxnSpPr>
          <p:nvPr/>
        </p:nvCxnSpPr>
        <p:spPr>
          <a:xfrm rot="10800000">
            <a:off x="6301798" y="2934181"/>
            <a:ext cx="11100" cy="3648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6" name="Shape 1466"/>
          <p:cNvCxnSpPr/>
          <p:nvPr/>
        </p:nvCxnSpPr>
        <p:spPr>
          <a:xfrm rot="-5400000">
            <a:off x="5445622" y="4495206"/>
            <a:ext cx="321132" cy="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7" name="Shape 1467"/>
          <p:cNvCxnSpPr>
            <a:stCxn id="1459" idx="3"/>
            <a:endCxn id="1461" idx="1"/>
          </p:cNvCxnSpPr>
          <p:nvPr/>
        </p:nvCxnSpPr>
        <p:spPr>
          <a:xfrm rot="10800000">
            <a:off x="4935625" y="4896983"/>
            <a:ext cx="1318800" cy="11511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8" name="Shape 1468"/>
          <p:cNvCxnSpPr>
            <a:stCxn id="1462" idx="2"/>
            <a:endCxn id="1463" idx="0"/>
          </p:cNvCxnSpPr>
          <p:nvPr/>
        </p:nvCxnSpPr>
        <p:spPr>
          <a:xfrm flipH="1" rot="10800000">
            <a:off x="5606188" y="2645818"/>
            <a:ext cx="2427600" cy="627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9" name="Shape 1469"/>
          <p:cNvSpPr/>
          <p:nvPr/>
        </p:nvSpPr>
        <p:spPr>
          <a:xfrm>
            <a:off x="4935517" y="3866588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465" name="Shape 1465"/>
          <p:cNvSpPr/>
          <p:nvPr/>
        </p:nvSpPr>
        <p:spPr>
          <a:xfrm>
            <a:off x="4944746" y="3064955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sp>
        <p:nvSpPr>
          <p:cNvPr id="1470" name="Shape 1470"/>
          <p:cNvSpPr/>
          <p:nvPr/>
        </p:nvSpPr>
        <p:spPr>
          <a:xfrm>
            <a:off x="7349683" y="1930737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Cls</a:t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471" name="Shape 1471"/>
          <p:cNvCxnSpPr>
            <a:stCxn id="1462" idx="2"/>
            <a:endCxn id="1470" idx="0"/>
          </p:cNvCxnSpPr>
          <p:nvPr/>
        </p:nvCxnSpPr>
        <p:spPr>
          <a:xfrm flipH="1" rot="10800000">
            <a:off x="5606188" y="1930618"/>
            <a:ext cx="2427600" cy="7779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2" name="Shape 1472"/>
          <p:cNvSpPr/>
          <p:nvPr/>
        </p:nvSpPr>
        <p:spPr>
          <a:xfrm>
            <a:off x="3221507" y="3848807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cxnSp>
        <p:nvCxnSpPr>
          <p:cNvPr id="1473" name="Shape 1473"/>
          <p:cNvCxnSpPr>
            <a:endCxn id="1472" idx="1"/>
          </p:cNvCxnSpPr>
          <p:nvPr/>
        </p:nvCxnSpPr>
        <p:spPr>
          <a:xfrm flipH="1" rot="5400000">
            <a:off x="2996507" y="4307833"/>
            <a:ext cx="1416300" cy="966300"/>
          </a:xfrm>
          <a:prstGeom prst="curvedConnector3">
            <a:avLst>
              <a:gd fmla="val -15334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4" name="Shape 1474"/>
          <p:cNvCxnSpPr>
            <a:stCxn id="1472" idx="3"/>
            <a:endCxn id="1462" idx="0"/>
          </p:cNvCxnSpPr>
          <p:nvPr/>
        </p:nvCxnSpPr>
        <p:spPr>
          <a:xfrm flipH="1" rot="10800000">
            <a:off x="4589659" y="2240533"/>
            <a:ext cx="1016400" cy="1842300"/>
          </a:xfrm>
          <a:prstGeom prst="curved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5" name="Shape 1475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481" name="Shape 1481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Loss functions: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Depth: 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berHu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SSD:</a:t>
            </a:r>
            <a:endParaRPr/>
          </a:p>
        </p:txBody>
      </p:sp>
      <p:sp>
        <p:nvSpPr>
          <p:cNvPr id="1482" name="Shape 1482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483" name="Shape 1483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38</a:t>
            </a:r>
            <a:endParaRPr/>
          </a:p>
        </p:txBody>
      </p:sp>
      <p:sp>
        <p:nvSpPr>
          <p:cNvPr id="1484" name="Shape 1484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85" name="Shape 1485"/>
          <p:cNvSpPr txBox="1"/>
          <p:nvPr/>
        </p:nvSpPr>
        <p:spPr>
          <a:xfrm>
            <a:off x="935485" y="2477517"/>
            <a:ext cx="2800510" cy="5238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9764" l="0" r="-5650" t="-348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486" name="Shape 1486"/>
          <p:cNvSpPr txBox="1"/>
          <p:nvPr/>
        </p:nvSpPr>
        <p:spPr>
          <a:xfrm>
            <a:off x="4440996" y="2179356"/>
            <a:ext cx="3492623" cy="11791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487" name="Shape 1487"/>
          <p:cNvSpPr txBox="1"/>
          <p:nvPr/>
        </p:nvSpPr>
        <p:spPr>
          <a:xfrm>
            <a:off x="930323" y="3542295"/>
            <a:ext cx="10780836" cy="6914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488" name="Shape 1488"/>
          <p:cNvSpPr txBox="1"/>
          <p:nvPr/>
        </p:nvSpPr>
        <p:spPr>
          <a:xfrm>
            <a:off x="930323" y="4233766"/>
            <a:ext cx="7539308" cy="11192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489" name="Shape 1489"/>
          <p:cNvSpPr txBox="1"/>
          <p:nvPr/>
        </p:nvSpPr>
        <p:spPr>
          <a:xfrm>
            <a:off x="930323" y="5315600"/>
            <a:ext cx="6315062" cy="10806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490" name="Shape 14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hape 149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496" name="Shape 1496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 Prediction Module:</a:t>
            </a:r>
            <a:endParaRPr/>
          </a:p>
        </p:txBody>
      </p:sp>
      <p:sp>
        <p:nvSpPr>
          <p:cNvPr id="1497" name="Shape 1497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498" name="Shape 149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37</a:t>
            </a:r>
            <a:endParaRPr/>
          </a:p>
        </p:txBody>
      </p:sp>
      <p:sp>
        <p:nvSpPr>
          <p:cNvPr id="1499" name="Shape 149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00" name="Shape 1500"/>
          <p:cNvSpPr/>
          <p:nvPr/>
        </p:nvSpPr>
        <p:spPr>
          <a:xfrm>
            <a:off x="4984761" y="5419845"/>
            <a:ext cx="1269664" cy="1256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Layer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01" name="Shape 1501"/>
          <p:cNvCxnSpPr/>
          <p:nvPr/>
        </p:nvCxnSpPr>
        <p:spPr>
          <a:xfrm rot="10800000">
            <a:off x="5617701" y="3486707"/>
            <a:ext cx="0" cy="37988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2" name="Shape 1502"/>
          <p:cNvSpPr/>
          <p:nvPr/>
        </p:nvSpPr>
        <p:spPr>
          <a:xfrm>
            <a:off x="4935517" y="4662909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503" name="Shape 1503"/>
          <p:cNvSpPr/>
          <p:nvPr/>
        </p:nvSpPr>
        <p:spPr>
          <a:xfrm>
            <a:off x="4922112" y="2240466"/>
            <a:ext cx="1368152" cy="468052"/>
          </a:xfrm>
          <a:prstGeom prst="rect">
            <a:avLst/>
          </a:prstGeom>
          <a:solidFill>
            <a:srgbClr val="D3E1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Eltw. Sum</a:t>
            </a:r>
            <a:endParaRPr/>
          </a:p>
        </p:txBody>
      </p:sp>
      <p:sp>
        <p:nvSpPr>
          <p:cNvPr id="1504" name="Shape 1504"/>
          <p:cNvSpPr/>
          <p:nvPr/>
        </p:nvSpPr>
        <p:spPr>
          <a:xfrm>
            <a:off x="7349683" y="2645918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Loc Regress</a:t>
            </a:r>
            <a:endParaRPr/>
          </a:p>
        </p:txBody>
      </p:sp>
      <p:cxnSp>
        <p:nvCxnSpPr>
          <p:cNvPr id="1505" name="Shape 1505"/>
          <p:cNvCxnSpPr>
            <a:stCxn id="1506" idx="3"/>
          </p:cNvCxnSpPr>
          <p:nvPr/>
        </p:nvCxnSpPr>
        <p:spPr>
          <a:xfrm rot="10800000">
            <a:off x="6301798" y="2934181"/>
            <a:ext cx="11100" cy="3648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7" name="Shape 1507"/>
          <p:cNvCxnSpPr/>
          <p:nvPr/>
        </p:nvCxnSpPr>
        <p:spPr>
          <a:xfrm rot="-5400000">
            <a:off x="5445622" y="4495206"/>
            <a:ext cx="321132" cy="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8" name="Shape 1508"/>
          <p:cNvCxnSpPr>
            <a:stCxn id="1500" idx="3"/>
            <a:endCxn id="1502" idx="1"/>
          </p:cNvCxnSpPr>
          <p:nvPr/>
        </p:nvCxnSpPr>
        <p:spPr>
          <a:xfrm rot="10800000">
            <a:off x="4935625" y="4896983"/>
            <a:ext cx="1318800" cy="11511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9" name="Shape 1509"/>
          <p:cNvCxnSpPr>
            <a:stCxn id="1503" idx="2"/>
            <a:endCxn id="1504" idx="0"/>
          </p:cNvCxnSpPr>
          <p:nvPr/>
        </p:nvCxnSpPr>
        <p:spPr>
          <a:xfrm flipH="1" rot="10800000">
            <a:off x="5606188" y="2645818"/>
            <a:ext cx="2427600" cy="627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0" name="Shape 1510"/>
          <p:cNvSpPr/>
          <p:nvPr/>
        </p:nvSpPr>
        <p:spPr>
          <a:xfrm>
            <a:off x="4935517" y="3866588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506" name="Shape 1506"/>
          <p:cNvSpPr/>
          <p:nvPr/>
        </p:nvSpPr>
        <p:spPr>
          <a:xfrm>
            <a:off x="4944746" y="3064955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sp>
        <p:nvSpPr>
          <p:cNvPr id="1511" name="Shape 1511"/>
          <p:cNvSpPr/>
          <p:nvPr/>
        </p:nvSpPr>
        <p:spPr>
          <a:xfrm>
            <a:off x="7349683" y="1930737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Cls</a:t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12" name="Shape 1512"/>
          <p:cNvCxnSpPr>
            <a:stCxn id="1503" idx="2"/>
            <a:endCxn id="1511" idx="0"/>
          </p:cNvCxnSpPr>
          <p:nvPr/>
        </p:nvCxnSpPr>
        <p:spPr>
          <a:xfrm flipH="1" rot="10800000">
            <a:off x="5606188" y="1930618"/>
            <a:ext cx="2427600" cy="7779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3" name="Shape 1513"/>
          <p:cNvSpPr/>
          <p:nvPr/>
        </p:nvSpPr>
        <p:spPr>
          <a:xfrm>
            <a:off x="3221507" y="3848807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cxnSp>
        <p:nvCxnSpPr>
          <p:cNvPr id="1514" name="Shape 1514"/>
          <p:cNvCxnSpPr>
            <a:endCxn id="1513" idx="1"/>
          </p:cNvCxnSpPr>
          <p:nvPr/>
        </p:nvCxnSpPr>
        <p:spPr>
          <a:xfrm flipH="1" rot="5400000">
            <a:off x="2996507" y="4307833"/>
            <a:ext cx="1416300" cy="966300"/>
          </a:xfrm>
          <a:prstGeom prst="curvedConnector3">
            <a:avLst>
              <a:gd fmla="val -15334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5" name="Shape 1515"/>
          <p:cNvCxnSpPr>
            <a:stCxn id="1513" idx="3"/>
            <a:endCxn id="1503" idx="0"/>
          </p:cNvCxnSpPr>
          <p:nvPr/>
        </p:nvCxnSpPr>
        <p:spPr>
          <a:xfrm flipH="1" rot="10800000">
            <a:off x="4589659" y="2240533"/>
            <a:ext cx="1016400" cy="1842300"/>
          </a:xfrm>
          <a:prstGeom prst="curved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6" name="Shape 151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517" name="Shape 15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523" name="Shape 1523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 Prediction Module:</a:t>
            </a:r>
            <a:endParaRPr/>
          </a:p>
        </p:txBody>
      </p:sp>
      <p:sp>
        <p:nvSpPr>
          <p:cNvPr id="1524" name="Shape 1524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525" name="Shape 152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37</a:t>
            </a:r>
            <a:endParaRPr/>
          </a:p>
        </p:txBody>
      </p:sp>
      <p:sp>
        <p:nvSpPr>
          <p:cNvPr id="1526" name="Shape 152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27" name="Shape 1527"/>
          <p:cNvSpPr/>
          <p:nvPr/>
        </p:nvSpPr>
        <p:spPr>
          <a:xfrm>
            <a:off x="4984761" y="5419845"/>
            <a:ext cx="1269664" cy="1256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Layer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28" name="Shape 1528"/>
          <p:cNvCxnSpPr/>
          <p:nvPr/>
        </p:nvCxnSpPr>
        <p:spPr>
          <a:xfrm rot="10800000">
            <a:off x="5617701" y="3486707"/>
            <a:ext cx="0" cy="37988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9" name="Shape 1529"/>
          <p:cNvSpPr/>
          <p:nvPr/>
        </p:nvSpPr>
        <p:spPr>
          <a:xfrm>
            <a:off x="4935517" y="4662909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530" name="Shape 1530"/>
          <p:cNvSpPr/>
          <p:nvPr/>
        </p:nvSpPr>
        <p:spPr>
          <a:xfrm>
            <a:off x="4922112" y="2240466"/>
            <a:ext cx="1368152" cy="468052"/>
          </a:xfrm>
          <a:prstGeom prst="rect">
            <a:avLst/>
          </a:prstGeom>
          <a:solidFill>
            <a:srgbClr val="D3E1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Eltw. Sum</a:t>
            </a:r>
            <a:endParaRPr/>
          </a:p>
        </p:txBody>
      </p:sp>
      <p:sp>
        <p:nvSpPr>
          <p:cNvPr id="1531" name="Shape 1531"/>
          <p:cNvSpPr/>
          <p:nvPr/>
        </p:nvSpPr>
        <p:spPr>
          <a:xfrm>
            <a:off x="7349683" y="2645918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Loc Regress</a:t>
            </a:r>
            <a:endParaRPr/>
          </a:p>
        </p:txBody>
      </p:sp>
      <p:cxnSp>
        <p:nvCxnSpPr>
          <p:cNvPr id="1532" name="Shape 1532"/>
          <p:cNvCxnSpPr>
            <a:stCxn id="1533" idx="3"/>
          </p:cNvCxnSpPr>
          <p:nvPr/>
        </p:nvCxnSpPr>
        <p:spPr>
          <a:xfrm rot="10800000">
            <a:off x="6301798" y="2934181"/>
            <a:ext cx="11100" cy="3648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4" name="Shape 1534"/>
          <p:cNvCxnSpPr/>
          <p:nvPr/>
        </p:nvCxnSpPr>
        <p:spPr>
          <a:xfrm rot="-5400000">
            <a:off x="5445622" y="4495206"/>
            <a:ext cx="321132" cy="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5" name="Shape 1535"/>
          <p:cNvCxnSpPr>
            <a:stCxn id="1527" idx="3"/>
            <a:endCxn id="1529" idx="1"/>
          </p:cNvCxnSpPr>
          <p:nvPr/>
        </p:nvCxnSpPr>
        <p:spPr>
          <a:xfrm rot="10800000">
            <a:off x="4935625" y="4896983"/>
            <a:ext cx="1318800" cy="11511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6" name="Shape 1536"/>
          <p:cNvCxnSpPr>
            <a:stCxn id="1530" idx="2"/>
            <a:endCxn id="1531" idx="0"/>
          </p:cNvCxnSpPr>
          <p:nvPr/>
        </p:nvCxnSpPr>
        <p:spPr>
          <a:xfrm flipH="1" rot="10800000">
            <a:off x="5606188" y="2645818"/>
            <a:ext cx="2427600" cy="627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7" name="Shape 1537"/>
          <p:cNvSpPr/>
          <p:nvPr/>
        </p:nvSpPr>
        <p:spPr>
          <a:xfrm>
            <a:off x="4935517" y="3866588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533" name="Shape 1533"/>
          <p:cNvSpPr/>
          <p:nvPr/>
        </p:nvSpPr>
        <p:spPr>
          <a:xfrm>
            <a:off x="4944746" y="3064955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sp>
        <p:nvSpPr>
          <p:cNvPr id="1538" name="Shape 1538"/>
          <p:cNvSpPr/>
          <p:nvPr/>
        </p:nvSpPr>
        <p:spPr>
          <a:xfrm>
            <a:off x="7349683" y="1930737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Cls</a:t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39" name="Shape 1539"/>
          <p:cNvCxnSpPr>
            <a:stCxn id="1530" idx="2"/>
            <a:endCxn id="1538" idx="0"/>
          </p:cNvCxnSpPr>
          <p:nvPr/>
        </p:nvCxnSpPr>
        <p:spPr>
          <a:xfrm flipH="1" rot="10800000">
            <a:off x="5606188" y="1930618"/>
            <a:ext cx="2427600" cy="7779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0" name="Shape 1540"/>
          <p:cNvSpPr/>
          <p:nvPr/>
        </p:nvSpPr>
        <p:spPr>
          <a:xfrm>
            <a:off x="3221507" y="3848807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cxnSp>
        <p:nvCxnSpPr>
          <p:cNvPr id="1541" name="Shape 1541"/>
          <p:cNvCxnSpPr>
            <a:endCxn id="1540" idx="1"/>
          </p:cNvCxnSpPr>
          <p:nvPr/>
        </p:nvCxnSpPr>
        <p:spPr>
          <a:xfrm flipH="1" rot="5400000">
            <a:off x="2996507" y="4307833"/>
            <a:ext cx="1416300" cy="966300"/>
          </a:xfrm>
          <a:prstGeom prst="curvedConnector3">
            <a:avLst>
              <a:gd fmla="val -15334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2" name="Shape 1542"/>
          <p:cNvCxnSpPr>
            <a:stCxn id="1540" idx="3"/>
            <a:endCxn id="1530" idx="0"/>
          </p:cNvCxnSpPr>
          <p:nvPr/>
        </p:nvCxnSpPr>
        <p:spPr>
          <a:xfrm flipH="1" rot="10800000">
            <a:off x="4589659" y="2240533"/>
            <a:ext cx="1016400" cy="1842300"/>
          </a:xfrm>
          <a:prstGeom prst="curved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3" name="Shape 1543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544" name="Shape 1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Shape 154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FCRN-DSSD</a:t>
            </a:r>
            <a:endParaRPr/>
          </a:p>
        </p:txBody>
      </p:sp>
      <p:sp>
        <p:nvSpPr>
          <p:cNvPr id="1550" name="Shape 1550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 Prediction Module:</a:t>
            </a:r>
            <a:endParaRPr/>
          </a:p>
        </p:txBody>
      </p:sp>
      <p:sp>
        <p:nvSpPr>
          <p:cNvPr id="1551" name="Shape 1551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552" name="Shape 1552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37</a:t>
            </a:r>
            <a:endParaRPr/>
          </a:p>
        </p:txBody>
      </p:sp>
      <p:sp>
        <p:nvSpPr>
          <p:cNvPr id="1553" name="Shape 155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54" name="Shape 1554"/>
          <p:cNvSpPr/>
          <p:nvPr/>
        </p:nvSpPr>
        <p:spPr>
          <a:xfrm>
            <a:off x="4984761" y="5419845"/>
            <a:ext cx="1269664" cy="1256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Layer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55" name="Shape 1555"/>
          <p:cNvCxnSpPr/>
          <p:nvPr/>
        </p:nvCxnSpPr>
        <p:spPr>
          <a:xfrm rot="10800000">
            <a:off x="5617701" y="3486707"/>
            <a:ext cx="0" cy="37988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6" name="Shape 1556"/>
          <p:cNvSpPr/>
          <p:nvPr/>
        </p:nvSpPr>
        <p:spPr>
          <a:xfrm>
            <a:off x="4935517" y="4662909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557" name="Shape 1557"/>
          <p:cNvSpPr/>
          <p:nvPr/>
        </p:nvSpPr>
        <p:spPr>
          <a:xfrm>
            <a:off x="4922112" y="2240466"/>
            <a:ext cx="1368152" cy="468052"/>
          </a:xfrm>
          <a:prstGeom prst="rect">
            <a:avLst/>
          </a:prstGeom>
          <a:solidFill>
            <a:srgbClr val="D3E1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Eltw. Sum</a:t>
            </a:r>
            <a:endParaRPr/>
          </a:p>
        </p:txBody>
      </p:sp>
      <p:sp>
        <p:nvSpPr>
          <p:cNvPr id="1558" name="Shape 1558"/>
          <p:cNvSpPr/>
          <p:nvPr/>
        </p:nvSpPr>
        <p:spPr>
          <a:xfrm>
            <a:off x="7349683" y="2645918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Loc Regress</a:t>
            </a:r>
            <a:endParaRPr/>
          </a:p>
        </p:txBody>
      </p:sp>
      <p:cxnSp>
        <p:nvCxnSpPr>
          <p:cNvPr id="1559" name="Shape 1559"/>
          <p:cNvCxnSpPr>
            <a:stCxn id="1560" idx="3"/>
          </p:cNvCxnSpPr>
          <p:nvPr/>
        </p:nvCxnSpPr>
        <p:spPr>
          <a:xfrm rot="10800000">
            <a:off x="6301798" y="2934181"/>
            <a:ext cx="11100" cy="3648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1" name="Shape 1561"/>
          <p:cNvCxnSpPr/>
          <p:nvPr/>
        </p:nvCxnSpPr>
        <p:spPr>
          <a:xfrm rot="-5400000">
            <a:off x="5445622" y="4495206"/>
            <a:ext cx="321132" cy="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2" name="Shape 1562"/>
          <p:cNvCxnSpPr>
            <a:stCxn id="1554" idx="3"/>
            <a:endCxn id="1556" idx="1"/>
          </p:cNvCxnSpPr>
          <p:nvPr/>
        </p:nvCxnSpPr>
        <p:spPr>
          <a:xfrm rot="10800000">
            <a:off x="4935625" y="4896983"/>
            <a:ext cx="1318800" cy="11511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3" name="Shape 1563"/>
          <p:cNvCxnSpPr>
            <a:stCxn id="1557" idx="2"/>
            <a:endCxn id="1558" idx="0"/>
          </p:cNvCxnSpPr>
          <p:nvPr/>
        </p:nvCxnSpPr>
        <p:spPr>
          <a:xfrm flipH="1" rot="10800000">
            <a:off x="5606188" y="2645818"/>
            <a:ext cx="2427600" cy="627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4" name="Shape 1564"/>
          <p:cNvSpPr/>
          <p:nvPr/>
        </p:nvSpPr>
        <p:spPr>
          <a:xfrm>
            <a:off x="4935517" y="3866588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560" name="Shape 1560"/>
          <p:cNvSpPr/>
          <p:nvPr/>
        </p:nvSpPr>
        <p:spPr>
          <a:xfrm>
            <a:off x="4944746" y="3064955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sp>
        <p:nvSpPr>
          <p:cNvPr id="1565" name="Shape 1565"/>
          <p:cNvSpPr/>
          <p:nvPr/>
        </p:nvSpPr>
        <p:spPr>
          <a:xfrm>
            <a:off x="7349683" y="1930737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Cls</a:t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66" name="Shape 1566"/>
          <p:cNvCxnSpPr>
            <a:stCxn id="1557" idx="2"/>
            <a:endCxn id="1565" idx="0"/>
          </p:cNvCxnSpPr>
          <p:nvPr/>
        </p:nvCxnSpPr>
        <p:spPr>
          <a:xfrm flipH="1" rot="10800000">
            <a:off x="5606188" y="1930618"/>
            <a:ext cx="2427600" cy="7779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7" name="Shape 1567"/>
          <p:cNvSpPr/>
          <p:nvPr/>
        </p:nvSpPr>
        <p:spPr>
          <a:xfrm>
            <a:off x="3221507" y="3848807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cxnSp>
        <p:nvCxnSpPr>
          <p:cNvPr id="1568" name="Shape 1568"/>
          <p:cNvCxnSpPr>
            <a:endCxn id="1567" idx="1"/>
          </p:cNvCxnSpPr>
          <p:nvPr/>
        </p:nvCxnSpPr>
        <p:spPr>
          <a:xfrm flipH="1" rot="5400000">
            <a:off x="2996507" y="4307833"/>
            <a:ext cx="1416300" cy="966300"/>
          </a:xfrm>
          <a:prstGeom prst="curvedConnector3">
            <a:avLst>
              <a:gd fmla="val -15334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9" name="Shape 1569"/>
          <p:cNvCxnSpPr>
            <a:stCxn id="1567" idx="3"/>
            <a:endCxn id="1557" idx="0"/>
          </p:cNvCxnSpPr>
          <p:nvPr/>
        </p:nvCxnSpPr>
        <p:spPr>
          <a:xfrm flipH="1" rot="10800000">
            <a:off x="4589659" y="2240533"/>
            <a:ext cx="1016400" cy="1842300"/>
          </a:xfrm>
          <a:prstGeom prst="curved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70" name="Shape 157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571" name="Shape 1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Joint convolution depth prediction and object detection: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with KITTI &amp; GTA V images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5" name="Shape 755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6" name="Shape 756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/>
          </a:p>
        </p:txBody>
      </p:sp>
      <p:grpSp>
        <p:nvGrpSpPr>
          <p:cNvPr id="757" name="Shape 757"/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758" name="Shape 758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1" name="Shape 761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</a:t>
              </a:r>
              <a:endParaRPr/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3" name="Shape 763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Dropout</a:t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5" name="Shape 765"/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Sigmoid</a:t>
              </a:r>
              <a:endParaRPr/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767" name="Shape 767"/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72" name="Shape 772"/>
            <p:cNvCxnSpPr>
              <a:stCxn id="767" idx="3"/>
              <a:endCxn id="768" idx="1"/>
            </p:cNvCxnSpPr>
            <p:nvPr/>
          </p:nvCxnSpPr>
          <p:spPr>
            <a:xfrm>
              <a:off x="2742884" y="2998384"/>
              <a:ext cx="37809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3" name="Shape 773"/>
            <p:cNvCxnSpPr/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4" name="Shape 774"/>
            <p:cNvCxnSpPr/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5" name="Shape 775"/>
            <p:cNvCxnSpPr/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6" name="Shape 776"/>
            <p:cNvCxnSpPr>
              <a:stCxn id="768" idx="3"/>
              <a:endCxn id="777" idx="1"/>
            </p:cNvCxnSpPr>
            <p:nvPr/>
          </p:nvCxnSpPr>
          <p:spPr>
            <a:xfrm>
              <a:off x="8356977" y="2998384"/>
              <a:ext cx="9291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8" name="Shape 778"/>
            <p:cNvCxnSpPr/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77" name="Shape 777"/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0" name="Shape 780"/>
            <p:cNvCxnSpPr/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81" name="Shape 781"/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2" name="Shape 782"/>
            <p:cNvCxnSpPr/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783" name="Shape 783"/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640x352x3</a:t>
            </a:r>
            <a:endParaRPr/>
          </a:p>
        </p:txBody>
      </p:sp>
      <p:sp>
        <p:nvSpPr>
          <p:cNvPr id="784" name="Shape 784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787" name="Shape 787"/>
          <p:cNvSpPr txBox="1"/>
          <p:nvPr/>
        </p:nvSpPr>
        <p:spPr>
          <a:xfrm>
            <a:off x="7022400" y="4870250"/>
            <a:ext cx="1420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Image</a:t>
            </a:r>
            <a:endParaRPr/>
          </a:p>
        </p:txBody>
      </p:sp>
      <p:sp>
        <p:nvSpPr>
          <p:cNvPr id="788" name="Shape 788"/>
          <p:cNvSpPr/>
          <p:nvPr/>
        </p:nvSpPr>
        <p:spPr>
          <a:xfrm rot="2965148">
            <a:off x="5885981" y="4412348"/>
            <a:ext cx="1277438" cy="21638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Accomplished tasks: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mixed KITTI and GTA V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Lesi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ms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5" name="Shape 79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96" name="Shape 7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Shape 799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00" name="Shape 80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 Light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01" name="Shape 80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pic>
        <p:nvPicPr>
          <p:cNvPr id="802" name="Shape 802"/>
          <p:cNvPicPr preferRelativeResize="0"/>
          <p:nvPr/>
        </p:nvPicPr>
        <p:blipFill rotWithShape="1">
          <a:blip r:embed="rId4">
            <a:alphaModFix/>
          </a:blip>
          <a:srcRect b="31380" l="188" r="-187" t="3202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05" name="Shape 805"/>
          <p:cNvGrpSpPr/>
          <p:nvPr/>
        </p:nvGrpSpPr>
        <p:grpSpPr>
          <a:xfrm>
            <a:off x="1055445" y="5531091"/>
            <a:ext cx="231794" cy="231794"/>
            <a:chOff x="1739516" y="4869160"/>
            <a:chExt cx="432048" cy="432048"/>
          </a:xfrm>
        </p:grpSpPr>
        <p:sp>
          <p:nvSpPr>
            <p:cNvPr id="806" name="Shape 80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 Light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07" name="Shape 80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808" name="Shape 80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9" name="Shape 8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914400" y="15286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 prediction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8" name="Shape 818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9" name="Shape 819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0" name="Shape 82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1" name="Shape 8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101" y="2188301"/>
            <a:ext cx="2911075" cy="160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2" name="Shape 8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275" y="2188302"/>
            <a:ext cx="2983426" cy="1601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3" name="Shape 8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100" y="4377965"/>
            <a:ext cx="2911075" cy="16047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4" name="Shape 824"/>
          <p:cNvPicPr preferRelativeResize="0"/>
          <p:nvPr/>
        </p:nvPicPr>
        <p:blipFill rotWithShape="1">
          <a:blip r:embed="rId6">
            <a:alphaModFix/>
          </a:blip>
          <a:srcRect b="5979" l="3132" r="1356" t="0"/>
          <a:stretch/>
        </p:blipFill>
        <p:spPr>
          <a:xfrm>
            <a:off x="6276284" y="4377975"/>
            <a:ext cx="2983415" cy="160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5" name="Shape 825"/>
          <p:cNvSpPr/>
          <p:nvPr/>
        </p:nvSpPr>
        <p:spPr>
          <a:xfrm>
            <a:off x="4907775" y="5142725"/>
            <a:ext cx="11166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 txBox="1"/>
          <p:nvPr/>
        </p:nvSpPr>
        <p:spPr>
          <a:xfrm>
            <a:off x="4805075" y="4766525"/>
            <a:ext cx="13833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Feed Forward</a:t>
            </a:r>
            <a:endParaRPr/>
          </a:p>
        </p:txBody>
      </p:sp>
      <p:sp>
        <p:nvSpPr>
          <p:cNvPr id="827" name="Shape 827"/>
          <p:cNvSpPr txBox="1"/>
          <p:nvPr/>
        </p:nvSpPr>
        <p:spPr>
          <a:xfrm>
            <a:off x="7190150" y="1893550"/>
            <a:ext cx="14649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Groundtruth</a:t>
            </a:r>
            <a:endParaRPr/>
          </a:p>
        </p:txBody>
      </p:sp>
      <p:sp>
        <p:nvSpPr>
          <p:cNvPr id="828" name="Shape 828"/>
          <p:cNvSpPr txBox="1"/>
          <p:nvPr/>
        </p:nvSpPr>
        <p:spPr>
          <a:xfrm>
            <a:off x="2154038" y="4081875"/>
            <a:ext cx="22152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Convoluted  Groundtruth</a:t>
            </a:r>
            <a:endParaRPr/>
          </a:p>
        </p:txBody>
      </p:sp>
      <p:sp>
        <p:nvSpPr>
          <p:cNvPr id="829" name="Shape 829"/>
          <p:cNvSpPr txBox="1"/>
          <p:nvPr/>
        </p:nvSpPr>
        <p:spPr>
          <a:xfrm>
            <a:off x="7428538" y="4063875"/>
            <a:ext cx="6789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GTA V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6" name="Shape 836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7" name="Shape 837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8" name="Shape 838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b="30073" l="10234" r="8537" t="31008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 rotWithShape="1">
          <a:blip r:embed="rId4">
            <a:alphaModFix/>
          </a:blip>
          <a:srcRect b="17210" l="9098" r="13858" t="20611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 rotWithShape="1">
          <a:blip r:embed="rId5">
            <a:alphaModFix/>
          </a:blip>
          <a:srcRect b="30307" l="10130" r="8956" t="30774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6">
            <a:alphaModFix/>
          </a:blip>
          <a:srcRect b="22639" l="8892" r="13508" t="19577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KITTI + GTA V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1" name="Shape 851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2" name="Shape 852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4" name="Shape 854"/>
          <p:cNvSpPr txBox="1"/>
          <p:nvPr/>
        </p:nvSpPr>
        <p:spPr>
          <a:xfrm>
            <a:off x="2156225" y="3814350"/>
            <a:ext cx="6180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3">
            <a:alphaModFix/>
          </a:blip>
          <a:srcRect b="29540" l="10399" r="9111" t="31647"/>
          <a:stretch/>
        </p:blipFill>
        <p:spPr>
          <a:xfrm>
            <a:off x="324500" y="1558738"/>
            <a:ext cx="8098872" cy="22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4">
            <a:alphaModFix/>
          </a:blip>
          <a:srcRect b="23416" l="9642" r="14009" t="25788"/>
          <a:stretch/>
        </p:blipFill>
        <p:spPr>
          <a:xfrm>
            <a:off x="8367400" y="1601550"/>
            <a:ext cx="3475990" cy="21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5">
            <a:alphaModFix/>
          </a:blip>
          <a:srcRect b="30202" l="10611" r="8200" t="30986"/>
          <a:stretch/>
        </p:blipFill>
        <p:spPr>
          <a:xfrm>
            <a:off x="208400" y="4213975"/>
            <a:ext cx="8338301" cy="23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6">
            <a:alphaModFix/>
          </a:blip>
          <a:srcRect b="24097" l="8484" r="13463" t="26409"/>
          <a:stretch/>
        </p:blipFill>
        <p:spPr>
          <a:xfrm>
            <a:off x="8282750" y="4290175"/>
            <a:ext cx="3645300" cy="215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i9_Storm">
      <a:dk1>
        <a:srgbClr val="57565A"/>
      </a:dk1>
      <a:lt1>
        <a:srgbClr val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